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  <p:sldMasterId id="2147483735" r:id="rId2"/>
  </p:sldMasterIdLst>
  <p:notesMasterIdLst>
    <p:notesMasterId r:id="rId18"/>
  </p:notesMasterIdLst>
  <p:handoutMasterIdLst>
    <p:handoutMasterId r:id="rId19"/>
  </p:handoutMasterIdLst>
  <p:sldIdLst>
    <p:sldId id="671" r:id="rId3"/>
    <p:sldId id="719" r:id="rId4"/>
    <p:sldId id="716" r:id="rId5"/>
    <p:sldId id="713" r:id="rId6"/>
    <p:sldId id="714" r:id="rId7"/>
    <p:sldId id="715" r:id="rId8"/>
    <p:sldId id="718" r:id="rId9"/>
    <p:sldId id="720" r:id="rId10"/>
    <p:sldId id="686" r:id="rId11"/>
    <p:sldId id="685" r:id="rId12"/>
    <p:sldId id="687" r:id="rId13"/>
    <p:sldId id="688" r:id="rId14"/>
    <p:sldId id="696" r:id="rId15"/>
    <p:sldId id="721" r:id="rId16"/>
    <p:sldId id="710" r:id="rId17"/>
  </p:sldIdLst>
  <p:sldSz cx="9144000" cy="5143500" type="screen16x9"/>
  <p:notesSz cx="6889750" cy="10021888"/>
  <p:defaultTextStyle>
    <a:defPPr>
      <a:defRPr lang="en-US"/>
    </a:defPPr>
    <a:lvl1pPr algn="l" defTabSz="684213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341313" indent="115888" algn="l" defTabSz="684213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684213" indent="230188" algn="l" defTabSz="684213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027113" indent="344488" algn="l" defTabSz="684213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370013" indent="458788" algn="l" defTabSz="684213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6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6D951"/>
    <a:srgbClr val="253746"/>
    <a:srgbClr val="A83D72"/>
    <a:srgbClr val="D1D3D4"/>
    <a:srgbClr val="000000"/>
    <a:srgbClr val="FFD100"/>
    <a:srgbClr val="C1A63A"/>
    <a:srgbClr val="ED8B00"/>
    <a:srgbClr val="006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D5F5A7-AAF0-4DBB-B9B1-6CE15FE7C7FA}" v="55" dt="2026-10-19T15:36:31.361"/>
    <p1510:client id="{EECDF600-9348-4318-BE64-3C3F540BC447}" v="70" dt="2026-10-19T14:53:51.4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39" autoAdjust="0"/>
    <p:restoredTop sz="94209" autoAdjust="0"/>
  </p:normalViewPr>
  <p:slideViewPr>
    <p:cSldViewPr snapToGrid="0">
      <p:cViewPr varScale="1">
        <p:scale>
          <a:sx n="137" d="100"/>
          <a:sy n="137" d="100"/>
        </p:scale>
        <p:origin x="462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8" d="100"/>
          <a:sy n="128" d="100"/>
        </p:scale>
        <p:origin x="-3240" y="-104"/>
      </p:cViewPr>
      <p:guideLst>
        <p:guide orient="horz" pos="3157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Budden" userId="7a903ca6-afd6-4239-945b-3ad09f662b1e" providerId="ADAL" clId="{B27E0978-C4FE-4EA0-83D4-06A3701A013B}"/>
    <pc:docChg chg="modSld">
      <pc:chgData name="Claire Budden" userId="7a903ca6-afd6-4239-945b-3ad09f662b1e" providerId="ADAL" clId="{B27E0978-C4FE-4EA0-83D4-06A3701A013B}" dt="2026-10-19T15:36:31.361" v="63" actId="20577"/>
      <pc:docMkLst>
        <pc:docMk/>
      </pc:docMkLst>
      <pc:sldChg chg="modSp">
        <pc:chgData name="Claire Budden" userId="7a903ca6-afd6-4239-945b-3ad09f662b1e" providerId="ADAL" clId="{B27E0978-C4FE-4EA0-83D4-06A3701A013B}" dt="2026-10-19T15:33:15.297" v="49" actId="20577"/>
        <pc:sldMkLst>
          <pc:docMk/>
          <pc:sldMk cId="0" sldId="685"/>
        </pc:sldMkLst>
        <pc:spChg chg="mod">
          <ac:chgData name="Claire Budden" userId="7a903ca6-afd6-4239-945b-3ad09f662b1e" providerId="ADAL" clId="{B27E0978-C4FE-4EA0-83D4-06A3701A013B}" dt="2026-10-19T15:33:15.297" v="49" actId="20577"/>
          <ac:spMkLst>
            <pc:docMk/>
            <pc:sldMk cId="0" sldId="685"/>
            <ac:spMk id="19" creationId="{00000000-0000-0000-0000-000000000000}"/>
          </ac:spMkLst>
        </pc:spChg>
      </pc:sldChg>
      <pc:sldChg chg="modSp">
        <pc:chgData name="Claire Budden" userId="7a903ca6-afd6-4239-945b-3ad09f662b1e" providerId="ADAL" clId="{B27E0978-C4FE-4EA0-83D4-06A3701A013B}" dt="2026-10-19T15:32:45.658" v="48" actId="6549"/>
        <pc:sldMkLst>
          <pc:docMk/>
          <pc:sldMk cId="0" sldId="686"/>
        </pc:sldMkLst>
        <pc:spChg chg="mod">
          <ac:chgData name="Claire Budden" userId="7a903ca6-afd6-4239-945b-3ad09f662b1e" providerId="ADAL" clId="{B27E0978-C4FE-4EA0-83D4-06A3701A013B}" dt="2026-10-19T15:32:18.386" v="47" actId="6549"/>
          <ac:spMkLst>
            <pc:docMk/>
            <pc:sldMk cId="0" sldId="686"/>
            <ac:spMk id="3" creationId="{00000000-0000-0000-0000-000000000000}"/>
          </ac:spMkLst>
        </pc:spChg>
        <pc:spChg chg="mod">
          <ac:chgData name="Claire Budden" userId="7a903ca6-afd6-4239-945b-3ad09f662b1e" providerId="ADAL" clId="{B27E0978-C4FE-4EA0-83D4-06A3701A013B}" dt="2026-10-19T15:32:45.658" v="48" actId="6549"/>
          <ac:spMkLst>
            <pc:docMk/>
            <pc:sldMk cId="0" sldId="686"/>
            <ac:spMk id="16" creationId="{00000000-0000-0000-0000-000000000000}"/>
          </ac:spMkLst>
        </pc:spChg>
      </pc:sldChg>
      <pc:sldChg chg="modSp">
        <pc:chgData name="Claire Budden" userId="7a903ca6-afd6-4239-945b-3ad09f662b1e" providerId="ADAL" clId="{B27E0978-C4FE-4EA0-83D4-06A3701A013B}" dt="2026-10-19T15:34:55.393" v="59" actId="20577"/>
        <pc:sldMkLst>
          <pc:docMk/>
          <pc:sldMk cId="0" sldId="696"/>
        </pc:sldMkLst>
        <pc:spChg chg="mod">
          <ac:chgData name="Claire Budden" userId="7a903ca6-afd6-4239-945b-3ad09f662b1e" providerId="ADAL" clId="{B27E0978-C4FE-4EA0-83D4-06A3701A013B}" dt="2026-10-19T15:34:25.160" v="58" actId="20577"/>
          <ac:spMkLst>
            <pc:docMk/>
            <pc:sldMk cId="0" sldId="696"/>
            <ac:spMk id="10" creationId="{00000000-0000-0000-0000-000000000000}"/>
          </ac:spMkLst>
        </pc:spChg>
        <pc:spChg chg="mod">
          <ac:chgData name="Claire Budden" userId="7a903ca6-afd6-4239-945b-3ad09f662b1e" providerId="ADAL" clId="{B27E0978-C4FE-4EA0-83D4-06A3701A013B}" dt="2026-10-19T15:34:55.393" v="59" actId="20577"/>
          <ac:spMkLst>
            <pc:docMk/>
            <pc:sldMk cId="0" sldId="696"/>
            <ac:spMk id="14" creationId="{00000000-0000-0000-0000-000000000000}"/>
          </ac:spMkLst>
        </pc:spChg>
      </pc:sldChg>
      <pc:sldChg chg="modSp mod">
        <pc:chgData name="Claire Budden" userId="7a903ca6-afd6-4239-945b-3ad09f662b1e" providerId="ADAL" clId="{B27E0978-C4FE-4EA0-83D4-06A3701A013B}" dt="2026-10-19T15:29:35.317" v="8" actId="20577"/>
        <pc:sldMkLst>
          <pc:docMk/>
          <pc:sldMk cId="0" sldId="713"/>
        </pc:sldMkLst>
        <pc:spChg chg="mod">
          <ac:chgData name="Claire Budden" userId="7a903ca6-afd6-4239-945b-3ad09f662b1e" providerId="ADAL" clId="{B27E0978-C4FE-4EA0-83D4-06A3701A013B}" dt="2026-10-19T15:29:35.317" v="8" actId="20577"/>
          <ac:spMkLst>
            <pc:docMk/>
            <pc:sldMk cId="0" sldId="713"/>
            <ac:spMk id="14" creationId="{00000000-0000-0000-0000-000000000000}"/>
          </ac:spMkLst>
        </pc:spChg>
      </pc:sldChg>
      <pc:sldChg chg="modSp mod">
        <pc:chgData name="Claire Budden" userId="7a903ca6-afd6-4239-945b-3ad09f662b1e" providerId="ADAL" clId="{B27E0978-C4FE-4EA0-83D4-06A3701A013B}" dt="2026-10-19T15:30:03.650" v="10" actId="20577"/>
        <pc:sldMkLst>
          <pc:docMk/>
          <pc:sldMk cId="0" sldId="714"/>
        </pc:sldMkLst>
        <pc:spChg chg="mod">
          <ac:chgData name="Claire Budden" userId="7a903ca6-afd6-4239-945b-3ad09f662b1e" providerId="ADAL" clId="{B27E0978-C4FE-4EA0-83D4-06A3701A013B}" dt="2026-10-19T15:29:51.043" v="9" actId="20577"/>
          <ac:spMkLst>
            <pc:docMk/>
            <pc:sldMk cId="0" sldId="714"/>
            <ac:spMk id="3" creationId="{00000000-0000-0000-0000-000000000000}"/>
          </ac:spMkLst>
        </pc:spChg>
        <pc:spChg chg="mod">
          <ac:chgData name="Claire Budden" userId="7a903ca6-afd6-4239-945b-3ad09f662b1e" providerId="ADAL" clId="{B27E0978-C4FE-4EA0-83D4-06A3701A013B}" dt="2026-10-19T15:30:03.650" v="10" actId="20577"/>
          <ac:spMkLst>
            <pc:docMk/>
            <pc:sldMk cId="0" sldId="714"/>
            <ac:spMk id="14" creationId="{00000000-0000-0000-0000-000000000000}"/>
          </ac:spMkLst>
        </pc:spChg>
      </pc:sldChg>
      <pc:sldChg chg="modSp mod">
        <pc:chgData name="Claire Budden" userId="7a903ca6-afd6-4239-945b-3ad09f662b1e" providerId="ADAL" clId="{B27E0978-C4FE-4EA0-83D4-06A3701A013B}" dt="2026-10-19T15:36:31.361" v="63" actId="20577"/>
        <pc:sldMkLst>
          <pc:docMk/>
          <pc:sldMk cId="0" sldId="715"/>
        </pc:sldMkLst>
        <pc:spChg chg="mod">
          <ac:chgData name="Claire Budden" userId="7a903ca6-afd6-4239-945b-3ad09f662b1e" providerId="ADAL" clId="{B27E0978-C4FE-4EA0-83D4-06A3701A013B}" dt="2026-10-19T15:30:12.699" v="11" actId="20577"/>
          <ac:spMkLst>
            <pc:docMk/>
            <pc:sldMk cId="0" sldId="715"/>
            <ac:spMk id="7" creationId="{F50010A2-ED2A-46B5-9C78-99CF41160B82}"/>
          </ac:spMkLst>
        </pc:spChg>
        <pc:spChg chg="mod">
          <ac:chgData name="Claire Budden" userId="7a903ca6-afd6-4239-945b-3ad09f662b1e" providerId="ADAL" clId="{B27E0978-C4FE-4EA0-83D4-06A3701A013B}" dt="2026-10-19T15:36:31.361" v="63" actId="20577"/>
          <ac:spMkLst>
            <pc:docMk/>
            <pc:sldMk cId="0" sldId="715"/>
            <ac:spMk id="18" creationId="{97ED8AC6-5D7B-2136-6F3E-C1F6FBC0C3E9}"/>
          </ac:spMkLst>
        </pc:spChg>
        <pc:spChg chg="mod">
          <ac:chgData name="Claire Budden" userId="7a903ca6-afd6-4239-945b-3ad09f662b1e" providerId="ADAL" clId="{B27E0978-C4FE-4EA0-83D4-06A3701A013B}" dt="2026-10-19T15:31:08.162" v="12" actId="6549"/>
          <ac:spMkLst>
            <pc:docMk/>
            <pc:sldMk cId="0" sldId="715"/>
            <ac:spMk id="20" creationId="{5B7AD305-D474-3E25-FE43-6EFB73C00679}"/>
          </ac:spMkLst>
        </pc:spChg>
      </pc:sldChg>
      <pc:sldChg chg="modSp">
        <pc:chgData name="Claire Budden" userId="7a903ca6-afd6-4239-945b-3ad09f662b1e" providerId="ADAL" clId="{B27E0978-C4FE-4EA0-83D4-06A3701A013B}" dt="2026-10-19T15:29:15.241" v="7" actId="6549"/>
        <pc:sldMkLst>
          <pc:docMk/>
          <pc:sldMk cId="0" sldId="716"/>
        </pc:sldMkLst>
        <pc:spChg chg="mod">
          <ac:chgData name="Claire Budden" userId="7a903ca6-afd6-4239-945b-3ad09f662b1e" providerId="ADAL" clId="{B27E0978-C4FE-4EA0-83D4-06A3701A013B}" dt="2026-10-19T15:29:07.913" v="6" actId="6549"/>
          <ac:spMkLst>
            <pc:docMk/>
            <pc:sldMk cId="0" sldId="716"/>
            <ac:spMk id="7" creationId="{F50010A2-ED2A-46B5-9C78-99CF41160B82}"/>
          </ac:spMkLst>
        </pc:spChg>
        <pc:spChg chg="mod">
          <ac:chgData name="Claire Budden" userId="7a903ca6-afd6-4239-945b-3ad09f662b1e" providerId="ADAL" clId="{B27E0978-C4FE-4EA0-83D4-06A3701A013B}" dt="2026-10-19T15:29:15.241" v="7" actId="6549"/>
          <ac:spMkLst>
            <pc:docMk/>
            <pc:sldMk cId="0" sldId="716"/>
            <ac:spMk id="20" creationId="{5B7AD305-D474-3E25-FE43-6EFB73C00679}"/>
          </ac:spMkLst>
        </pc:spChg>
      </pc:sldChg>
      <pc:sldChg chg="modSp mod">
        <pc:chgData name="Claire Budden" userId="7a903ca6-afd6-4239-945b-3ad09f662b1e" providerId="ADAL" clId="{B27E0978-C4FE-4EA0-83D4-06A3701A013B}" dt="2026-10-19T15:31:54.205" v="46" actId="20577"/>
        <pc:sldMkLst>
          <pc:docMk/>
          <pc:sldMk cId="0" sldId="718"/>
        </pc:sldMkLst>
        <pc:spChg chg="mod">
          <ac:chgData name="Claire Budden" userId="7a903ca6-afd6-4239-945b-3ad09f662b1e" providerId="ADAL" clId="{B27E0978-C4FE-4EA0-83D4-06A3701A013B}" dt="2026-10-19T15:31:35.642" v="45" actId="20577"/>
          <ac:spMkLst>
            <pc:docMk/>
            <pc:sldMk cId="0" sldId="718"/>
            <ac:spMk id="7" creationId="{F50010A2-ED2A-46B5-9C78-99CF41160B82}"/>
          </ac:spMkLst>
        </pc:spChg>
        <pc:spChg chg="mod">
          <ac:chgData name="Claire Budden" userId="7a903ca6-afd6-4239-945b-3ad09f662b1e" providerId="ADAL" clId="{B27E0978-C4FE-4EA0-83D4-06A3701A013B}" dt="2026-10-19T15:31:54.205" v="46" actId="20577"/>
          <ac:spMkLst>
            <pc:docMk/>
            <pc:sldMk cId="0" sldId="718"/>
            <ac:spMk id="20" creationId="{5B7AD305-D474-3E25-FE43-6EFB73C00679}"/>
          </ac:spMkLst>
        </pc:spChg>
      </pc:sldChg>
      <pc:sldChg chg="modSp">
        <pc:chgData name="Claire Budden" userId="7a903ca6-afd6-4239-945b-3ad09f662b1e" providerId="ADAL" clId="{B27E0978-C4FE-4EA0-83D4-06A3701A013B}" dt="2026-10-19T15:28:48.818" v="5" actId="6549"/>
        <pc:sldMkLst>
          <pc:docMk/>
          <pc:sldMk cId="0" sldId="719"/>
        </pc:sldMkLst>
        <pc:spChg chg="mod">
          <ac:chgData name="Claire Budden" userId="7a903ca6-afd6-4239-945b-3ad09f662b1e" providerId="ADAL" clId="{B27E0978-C4FE-4EA0-83D4-06A3701A013B}" dt="2026-10-19T15:28:15.739" v="2" actId="20577"/>
          <ac:spMkLst>
            <pc:docMk/>
            <pc:sldMk cId="0" sldId="719"/>
            <ac:spMk id="16" creationId="{62836DE8-F137-D52C-68BB-A6F0C3D1E3A7}"/>
          </ac:spMkLst>
        </pc:spChg>
        <pc:spChg chg="mod">
          <ac:chgData name="Claire Budden" userId="7a903ca6-afd6-4239-945b-3ad09f662b1e" providerId="ADAL" clId="{B27E0978-C4FE-4EA0-83D4-06A3701A013B}" dt="2026-10-19T15:28:42.521" v="4" actId="20577"/>
          <ac:spMkLst>
            <pc:docMk/>
            <pc:sldMk cId="0" sldId="719"/>
            <ac:spMk id="18" creationId="{97ED8AC6-5D7B-2136-6F3E-C1F6FBC0C3E9}"/>
          </ac:spMkLst>
        </pc:spChg>
        <pc:spChg chg="mod">
          <ac:chgData name="Claire Budden" userId="7a903ca6-afd6-4239-945b-3ad09f662b1e" providerId="ADAL" clId="{B27E0978-C4FE-4EA0-83D4-06A3701A013B}" dt="2026-10-19T15:28:48.818" v="5" actId="6549"/>
          <ac:spMkLst>
            <pc:docMk/>
            <pc:sldMk cId="0" sldId="719"/>
            <ac:spMk id="20" creationId="{5B7AD305-D474-3E25-FE43-6EFB73C00679}"/>
          </ac:spMkLst>
        </pc:spChg>
      </pc:sldChg>
      <pc:sldChg chg="modSp mod">
        <pc:chgData name="Claire Budden" userId="7a903ca6-afd6-4239-945b-3ad09f662b1e" providerId="ADAL" clId="{B27E0978-C4FE-4EA0-83D4-06A3701A013B}" dt="2026-10-19T15:35:09.857" v="61" actId="20577"/>
        <pc:sldMkLst>
          <pc:docMk/>
          <pc:sldMk cId="3860775006" sldId="721"/>
        </pc:sldMkLst>
        <pc:spChg chg="mod">
          <ac:chgData name="Claire Budden" userId="7a903ca6-afd6-4239-945b-3ad09f662b1e" providerId="ADAL" clId="{B27E0978-C4FE-4EA0-83D4-06A3701A013B}" dt="2026-10-19T15:35:09.857" v="61" actId="20577"/>
          <ac:spMkLst>
            <pc:docMk/>
            <pc:sldMk cId="3860775006" sldId="721"/>
            <ac:spMk id="20" creationId="{6CBD4ABA-BCC5-FA91-53B8-7305E489C35E}"/>
          </ac:spMkLst>
        </pc:spChg>
      </pc:sldChg>
    </pc:docChg>
  </pc:docChgLst>
  <pc:docChgLst>
    <pc:chgData name="Bob Hope" userId="339fd496-f8e2-48aa-b7d8-9796c85e8f1f" providerId="ADAL" clId="{69E96882-2A8A-4D80-8B81-522AA676340E}"/>
    <pc:docChg chg="addSld modSld sldOrd">
      <pc:chgData name="Bob Hope" userId="339fd496-f8e2-48aa-b7d8-9796c85e8f1f" providerId="ADAL" clId="{69E96882-2A8A-4D80-8B81-522AA676340E}" dt="2026-10-19T14:53:51.493" v="72"/>
      <pc:docMkLst>
        <pc:docMk/>
      </pc:docMkLst>
      <pc:sldChg chg="modSp">
        <pc:chgData name="Bob Hope" userId="339fd496-f8e2-48aa-b7d8-9796c85e8f1f" providerId="ADAL" clId="{69E96882-2A8A-4D80-8B81-522AA676340E}" dt="2026-10-19T14:53:10.873" v="70" actId="20577"/>
        <pc:sldMkLst>
          <pc:docMk/>
          <pc:sldMk cId="0" sldId="687"/>
        </pc:sldMkLst>
        <pc:spChg chg="mod">
          <ac:chgData name="Bob Hope" userId="339fd496-f8e2-48aa-b7d8-9796c85e8f1f" providerId="ADAL" clId="{69E96882-2A8A-4D80-8B81-522AA676340E}" dt="2026-10-19T14:53:10.873" v="70" actId="20577"/>
          <ac:spMkLst>
            <pc:docMk/>
            <pc:sldMk cId="0" sldId="687"/>
            <ac:spMk id="21" creationId="{00000000-0000-0000-0000-000000000000}"/>
          </ac:spMkLst>
        </pc:spChg>
      </pc:sldChg>
      <pc:sldChg chg="modSp">
        <pc:chgData name="Bob Hope" userId="339fd496-f8e2-48aa-b7d8-9796c85e8f1f" providerId="ADAL" clId="{69E96882-2A8A-4D80-8B81-522AA676340E}" dt="2026-10-19T14:53:01.715" v="69" actId="255"/>
        <pc:sldMkLst>
          <pc:docMk/>
          <pc:sldMk cId="0" sldId="688"/>
        </pc:sldMkLst>
        <pc:spChg chg="mod">
          <ac:chgData name="Bob Hope" userId="339fd496-f8e2-48aa-b7d8-9796c85e8f1f" providerId="ADAL" clId="{69E96882-2A8A-4D80-8B81-522AA676340E}" dt="2026-10-19T14:52:35.862" v="65" actId="255"/>
          <ac:spMkLst>
            <pc:docMk/>
            <pc:sldMk cId="0" sldId="688"/>
            <ac:spMk id="9" creationId="{B3C65BAE-FBAA-2F1E-B5F4-64C3125F6CB6}"/>
          </ac:spMkLst>
        </pc:spChg>
        <pc:spChg chg="mod">
          <ac:chgData name="Bob Hope" userId="339fd496-f8e2-48aa-b7d8-9796c85e8f1f" providerId="ADAL" clId="{69E96882-2A8A-4D80-8B81-522AA676340E}" dt="2026-10-19T14:52:49.015" v="67" actId="255"/>
          <ac:spMkLst>
            <pc:docMk/>
            <pc:sldMk cId="0" sldId="688"/>
            <ac:spMk id="16" creationId="{62836DE8-F137-D52C-68BB-A6F0C3D1E3A7}"/>
          </ac:spMkLst>
        </pc:spChg>
        <pc:spChg chg="mod">
          <ac:chgData name="Bob Hope" userId="339fd496-f8e2-48aa-b7d8-9796c85e8f1f" providerId="ADAL" clId="{69E96882-2A8A-4D80-8B81-522AA676340E}" dt="2026-10-19T14:53:01.715" v="69" actId="255"/>
          <ac:spMkLst>
            <pc:docMk/>
            <pc:sldMk cId="0" sldId="688"/>
            <ac:spMk id="18" creationId="{97ED8AC6-5D7B-2136-6F3E-C1F6FBC0C3E9}"/>
          </ac:spMkLst>
        </pc:spChg>
      </pc:sldChg>
      <pc:sldChg chg="modSp">
        <pc:chgData name="Bob Hope" userId="339fd496-f8e2-48aa-b7d8-9796c85e8f1f" providerId="ADAL" clId="{69E96882-2A8A-4D80-8B81-522AA676340E}" dt="2026-10-19T14:52:15.409" v="63" actId="20577"/>
        <pc:sldMkLst>
          <pc:docMk/>
          <pc:sldMk cId="0" sldId="696"/>
        </pc:sldMkLst>
        <pc:spChg chg="mod">
          <ac:chgData name="Bob Hope" userId="339fd496-f8e2-48aa-b7d8-9796c85e8f1f" providerId="ADAL" clId="{69E96882-2A8A-4D80-8B81-522AA676340E}" dt="2026-10-19T14:52:08.573" v="61" actId="20577"/>
          <ac:spMkLst>
            <pc:docMk/>
            <pc:sldMk cId="0" sldId="696"/>
            <ac:spMk id="10" creationId="{00000000-0000-0000-0000-000000000000}"/>
          </ac:spMkLst>
        </pc:spChg>
        <pc:spChg chg="mod">
          <ac:chgData name="Bob Hope" userId="339fd496-f8e2-48aa-b7d8-9796c85e8f1f" providerId="ADAL" clId="{69E96882-2A8A-4D80-8B81-522AA676340E}" dt="2026-10-19T14:52:11.917" v="62" actId="20577"/>
          <ac:spMkLst>
            <pc:docMk/>
            <pc:sldMk cId="0" sldId="696"/>
            <ac:spMk id="11" creationId="{00000000-0000-0000-0000-000000000000}"/>
          </ac:spMkLst>
        </pc:spChg>
        <pc:spChg chg="mod">
          <ac:chgData name="Bob Hope" userId="339fd496-f8e2-48aa-b7d8-9796c85e8f1f" providerId="ADAL" clId="{69E96882-2A8A-4D80-8B81-522AA676340E}" dt="2026-10-19T14:52:15.409" v="63" actId="20577"/>
          <ac:spMkLst>
            <pc:docMk/>
            <pc:sldMk cId="0" sldId="696"/>
            <ac:spMk id="12" creationId="{00000000-0000-0000-0000-000000000000}"/>
          </ac:spMkLst>
        </pc:spChg>
      </pc:sldChg>
      <pc:sldChg chg="modAnim">
        <pc:chgData name="Bob Hope" userId="339fd496-f8e2-48aa-b7d8-9796c85e8f1f" providerId="ADAL" clId="{69E96882-2A8A-4D80-8B81-522AA676340E}" dt="2026-10-19T14:53:51.493" v="72"/>
        <pc:sldMkLst>
          <pc:docMk/>
          <pc:sldMk cId="3784865352" sldId="710"/>
        </pc:sldMkLst>
      </pc:sldChg>
      <pc:sldChg chg="addSp modSp modAnim">
        <pc:chgData name="Bob Hope" userId="339fd496-f8e2-48aa-b7d8-9796c85e8f1f" providerId="ADAL" clId="{69E96882-2A8A-4D80-8B81-522AA676340E}" dt="2026-10-19T14:40:52.512" v="60" actId="20577"/>
        <pc:sldMkLst>
          <pc:docMk/>
          <pc:sldMk cId="0" sldId="714"/>
        </pc:sldMkLst>
        <pc:spChg chg="add mod">
          <ac:chgData name="Bob Hope" userId="339fd496-f8e2-48aa-b7d8-9796c85e8f1f" providerId="ADAL" clId="{69E96882-2A8A-4D80-8B81-522AA676340E}" dt="2026-10-19T14:40:52.512" v="60" actId="20577"/>
          <ac:spMkLst>
            <pc:docMk/>
            <pc:sldMk cId="0" sldId="714"/>
            <ac:spMk id="2" creationId="{D18F4845-36D0-63C8-6D98-05AD46C2890E}"/>
          </ac:spMkLst>
        </pc:spChg>
      </pc:sldChg>
      <pc:sldChg chg="modSp modAnim">
        <pc:chgData name="Bob Hope" userId="339fd496-f8e2-48aa-b7d8-9796c85e8f1f" providerId="ADAL" clId="{69E96882-2A8A-4D80-8B81-522AA676340E}" dt="2026-10-19T14:27:53.317" v="28" actId="20577"/>
        <pc:sldMkLst>
          <pc:docMk/>
          <pc:sldMk cId="0" sldId="715"/>
        </pc:sldMkLst>
        <pc:spChg chg="mod">
          <ac:chgData name="Bob Hope" userId="339fd496-f8e2-48aa-b7d8-9796c85e8f1f" providerId="ADAL" clId="{69E96882-2A8A-4D80-8B81-522AA676340E}" dt="2026-10-19T14:27:48.019" v="27" actId="20577"/>
          <ac:spMkLst>
            <pc:docMk/>
            <pc:sldMk cId="0" sldId="715"/>
            <ac:spMk id="16" creationId="{62836DE8-F137-D52C-68BB-A6F0C3D1E3A7}"/>
          </ac:spMkLst>
        </pc:spChg>
        <pc:spChg chg="mod">
          <ac:chgData name="Bob Hope" userId="339fd496-f8e2-48aa-b7d8-9796c85e8f1f" providerId="ADAL" clId="{69E96882-2A8A-4D80-8B81-522AA676340E}" dt="2026-10-19T14:27:53.317" v="28" actId="20577"/>
          <ac:spMkLst>
            <pc:docMk/>
            <pc:sldMk cId="0" sldId="715"/>
            <ac:spMk id="18" creationId="{97ED8AC6-5D7B-2136-6F3E-C1F6FBC0C3E9}"/>
          </ac:spMkLst>
        </pc:spChg>
      </pc:sldChg>
      <pc:sldChg chg="ord">
        <pc:chgData name="Bob Hope" userId="339fd496-f8e2-48aa-b7d8-9796c85e8f1f" providerId="ADAL" clId="{69E96882-2A8A-4D80-8B81-522AA676340E}" dt="2026-10-19T14:29:47.525" v="30"/>
        <pc:sldMkLst>
          <pc:docMk/>
          <pc:sldMk cId="0" sldId="717"/>
        </pc:sldMkLst>
      </pc:sldChg>
      <pc:sldChg chg="modSp ord modAnim">
        <pc:chgData name="Bob Hope" userId="339fd496-f8e2-48aa-b7d8-9796c85e8f1f" providerId="ADAL" clId="{69E96882-2A8A-4D80-8B81-522AA676340E}" dt="2026-10-19T14:31:52.665" v="35"/>
        <pc:sldMkLst>
          <pc:docMk/>
          <pc:sldMk cId="335947715" sldId="720"/>
        </pc:sldMkLst>
        <pc:spChg chg="mod">
          <ac:chgData name="Bob Hope" userId="339fd496-f8e2-48aa-b7d8-9796c85e8f1f" providerId="ADAL" clId="{69E96882-2A8A-4D80-8B81-522AA676340E}" dt="2026-10-19T14:30:58.304" v="34" actId="403"/>
          <ac:spMkLst>
            <pc:docMk/>
            <pc:sldMk cId="335947715" sldId="720"/>
            <ac:spMk id="4" creationId="{22DE4A7B-11BB-0613-06C2-6844F3B78E71}"/>
          </ac:spMkLst>
        </pc:spChg>
      </pc:sldChg>
      <pc:sldChg chg="add setBg">
        <pc:chgData name="Bob Hope" userId="339fd496-f8e2-48aa-b7d8-9796c85e8f1f" providerId="ADAL" clId="{69E96882-2A8A-4D80-8B81-522AA676340E}" dt="2026-10-19T14:18:34.093" v="13"/>
        <pc:sldMkLst>
          <pc:docMk/>
          <pc:sldMk cId="1934599083" sldId="722"/>
        </pc:sldMkLst>
      </pc:sldChg>
      <pc:sldChg chg="addSp delSp modSp add setBg modAnim">
        <pc:chgData name="Bob Hope" userId="339fd496-f8e2-48aa-b7d8-9796c85e8f1f" providerId="ADAL" clId="{69E96882-2A8A-4D80-8B81-522AA676340E}" dt="2026-10-19T14:21:57.914" v="20"/>
        <pc:sldMkLst>
          <pc:docMk/>
          <pc:sldMk cId="549922906" sldId="723"/>
        </pc:sldMkLst>
        <pc:spChg chg="del mod">
          <ac:chgData name="Bob Hope" userId="339fd496-f8e2-48aa-b7d8-9796c85e8f1f" providerId="ADAL" clId="{69E96882-2A8A-4D80-8B81-522AA676340E}" dt="2026-10-19T14:19:53.126" v="16"/>
          <ac:spMkLst>
            <pc:docMk/>
            <pc:sldMk cId="549922906" sldId="723"/>
            <ac:spMk id="5" creationId="{B4F696F7-E295-589B-63FA-02C7989ADD33}"/>
          </ac:spMkLst>
        </pc:spChg>
        <pc:spChg chg="mod">
          <ac:chgData name="Bob Hope" userId="339fd496-f8e2-48aa-b7d8-9796c85e8f1f" providerId="ADAL" clId="{69E96882-2A8A-4D80-8B81-522AA676340E}" dt="2026-10-19T14:20:09.919" v="17"/>
          <ac:spMkLst>
            <pc:docMk/>
            <pc:sldMk cId="549922906" sldId="723"/>
            <ac:spMk id="7" creationId="{2120BE70-04BD-85A6-C5CA-56272E76C22E}"/>
          </ac:spMkLst>
        </pc:spChg>
        <pc:spChg chg="mod">
          <ac:chgData name="Bob Hope" userId="339fd496-f8e2-48aa-b7d8-9796c85e8f1f" providerId="ADAL" clId="{69E96882-2A8A-4D80-8B81-522AA676340E}" dt="2026-10-19T14:21:57.914" v="20"/>
          <ac:spMkLst>
            <pc:docMk/>
            <pc:sldMk cId="549922906" sldId="723"/>
            <ac:spMk id="20" creationId="{C10AFA3F-6064-B675-8A72-8011CA596955}"/>
          </ac:spMkLst>
        </pc:spChg>
        <pc:graphicFrameChg chg="add mod">
          <ac:chgData name="Bob Hope" userId="339fd496-f8e2-48aa-b7d8-9796c85e8f1f" providerId="ADAL" clId="{69E96882-2A8A-4D80-8B81-522AA676340E}" dt="2026-10-19T14:20:38.887" v="18"/>
          <ac:graphicFrameMkLst>
            <pc:docMk/>
            <pc:sldMk cId="549922906" sldId="723"/>
            <ac:graphicFrameMk id="4" creationId="{CBA687A8-D49B-D94D-3E5E-5EC5F43CCC5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10"/>
  <c:chart>
    <c:autoTitleDeleted val="1"/>
    <c:plotArea>
      <c:layout>
        <c:manualLayout>
          <c:layoutTarget val="inner"/>
          <c:xMode val="edge"/>
          <c:yMode val="edge"/>
          <c:x val="0.43228888383756575"/>
          <c:y val="0.19175246001856877"/>
          <c:w val="0.68389288268150372"/>
          <c:h val="0.78162081113399473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 transactions (000s)</c:v>
                </c:pt>
              </c:strCache>
            </c:strRef>
          </c:tx>
          <c:spPr>
            <a:solidFill>
              <a:srgbClr val="253746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9F92-4766-82B3-0D6DA5DCB323}"/>
              </c:ext>
            </c:extLst>
          </c:dPt>
          <c:dPt>
            <c:idx val="1"/>
            <c:invertIfNegative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2-9F92-4766-82B3-0D6DA5DCB323}"/>
              </c:ext>
            </c:extLst>
          </c:dPt>
          <c:dPt>
            <c:idx val="2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3-9F92-4766-82B3-0D6DA5DCB323}"/>
              </c:ext>
            </c:extLst>
          </c:dPt>
          <c:dPt>
            <c:idx val="3"/>
            <c:invertIfNegative val="1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5-9F92-4766-82B3-0D6DA5DCB323}"/>
              </c:ext>
            </c:extLst>
          </c:dPt>
          <c:dPt>
            <c:idx val="4"/>
            <c:invertIfNegative val="1"/>
            <c:bubble3D val="0"/>
            <c:spPr>
              <a:solidFill>
                <a:srgbClr val="A6306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F92-4766-82B3-0D6DA5DCB323}"/>
              </c:ext>
            </c:extLst>
          </c:dPt>
          <c:dPt>
            <c:idx val="5"/>
            <c:invertIfNegative val="1"/>
            <c:bubble3D val="0"/>
            <c:spPr>
              <a:solidFill>
                <a:srgbClr val="A6306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9F92-4766-82B3-0D6DA5DCB323}"/>
              </c:ext>
            </c:extLst>
          </c:dPt>
          <c:dPt>
            <c:idx val="6"/>
            <c:invertIfNegative val="1"/>
            <c:bubble3D val="0"/>
            <c:spPr>
              <a:solidFill>
                <a:srgbClr val="A6306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9F92-4766-82B3-0D6DA5DCB323}"/>
              </c:ext>
            </c:extLst>
          </c:dPt>
          <c:dPt>
            <c:idx val="7"/>
            <c:invertIfNegative val="1"/>
            <c:bubble3D val="0"/>
            <c:spPr>
              <a:solidFill>
                <a:srgbClr val="A63060"/>
              </a:solidFill>
            </c:spPr>
            <c:extLst>
              <c:ext xmlns:c16="http://schemas.microsoft.com/office/drawing/2014/chart" uri="{C3380CC4-5D6E-409C-BE32-E72D297353CC}">
                <c16:uniqueId val="{0000000D-9F92-4766-82B3-0D6DA5DCB323}"/>
              </c:ext>
            </c:extLst>
          </c:dPt>
          <c:dPt>
            <c:idx val="8"/>
            <c:invertIfNegative val="1"/>
            <c:bubble3D val="0"/>
            <c:spPr>
              <a:solidFill>
                <a:srgbClr val="A63060"/>
              </a:solidFill>
            </c:spPr>
            <c:extLst>
              <c:ext xmlns:c16="http://schemas.microsoft.com/office/drawing/2014/chart" uri="{C3380CC4-5D6E-409C-BE32-E72D297353CC}">
                <c16:uniqueId val="{0000000F-9F92-4766-82B3-0D6DA5DCB323}"/>
              </c:ext>
            </c:extLst>
          </c:dPt>
          <c:dLbls>
            <c:dLbl>
              <c:idx val="0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F92-4766-82B3-0D6DA5DCB323}"/>
                </c:ext>
              </c:extLst>
            </c:dLbl>
            <c:dLbl>
              <c:idx val="1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C00000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F92-4766-82B3-0D6DA5DCB323}"/>
                </c:ext>
              </c:extLst>
            </c:dLbl>
            <c:dLbl>
              <c:idx val="2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F92-4766-82B3-0D6DA5DCB323}"/>
                </c:ext>
              </c:extLst>
            </c:dLbl>
            <c:dLbl>
              <c:idx val="3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C00000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F92-4766-82B3-0D6DA5DCB323}"/>
                </c:ext>
              </c:extLst>
            </c:dLbl>
            <c:dLbl>
              <c:idx val="4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F92-4766-82B3-0D6DA5DCB323}"/>
                </c:ext>
              </c:extLst>
            </c:dLbl>
            <c:dLbl>
              <c:idx val="5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F92-4766-82B3-0D6DA5DCB323}"/>
                </c:ext>
              </c:extLst>
            </c:dLbl>
            <c:dLbl>
              <c:idx val="6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9F92-4766-82B3-0D6DA5DCB323}"/>
                </c:ext>
              </c:extLst>
            </c:dLbl>
            <c:dLbl>
              <c:idx val="7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9F92-4766-82B3-0D6DA5DCB323}"/>
                </c:ext>
              </c:extLst>
            </c:dLbl>
            <c:dLbl>
              <c:idx val="8"/>
              <c:numFmt formatCode="#,##0" sourceLinked="0"/>
              <c:spPr/>
              <c:txPr>
                <a:bodyPr/>
                <a:lstStyle/>
                <a:p>
                  <a:pPr>
                    <a:defRPr sz="800" b="1">
                      <a:solidFill>
                        <a:srgbClr val="253746"/>
                      </a:solidFill>
                      <a:latin typeface="Poppin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F-9F92-4766-82B3-0D6DA5DCB32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Product transfers</c:v>
                </c:pt>
                <c:pt idx="1">
                  <c:v>Product transfers by brokers</c:v>
                </c:pt>
                <c:pt idx="2">
                  <c:v>Residential purchases</c:v>
                </c:pt>
                <c:pt idx="3">
                  <c:v>Residential purchases by brokers</c:v>
                </c:pt>
                <c:pt idx="4">
                  <c:v>Residential remortgages</c:v>
                </c:pt>
                <c:pt idx="5">
                  <c:v>Buy-to-let</c:v>
                </c:pt>
                <c:pt idx="6">
                  <c:v>Secured loans</c:v>
                </c:pt>
                <c:pt idx="7">
                  <c:v>Commercial mortgages*</c:v>
                </c:pt>
                <c:pt idx="8">
                  <c:v>Bridging loans*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1540</c:v>
                </c:pt>
                <c:pt idx="1">
                  <c:v>890</c:v>
                </c:pt>
                <c:pt idx="2">
                  <c:v>720</c:v>
                </c:pt>
                <c:pt idx="3">
                  <c:v>635</c:v>
                </c:pt>
                <c:pt idx="4">
                  <c:v>320</c:v>
                </c:pt>
                <c:pt idx="5">
                  <c:v>226.893</c:v>
                </c:pt>
                <c:pt idx="6">
                  <c:v>41.76</c:v>
                </c:pt>
                <c:pt idx="7">
                  <c:v>37.5</c:v>
                </c:pt>
                <c:pt idx="8">
                  <c:v>19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10-9F92-4766-82B3-0D6DA5DCB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one"/>
        <c:txPr>
          <a:bodyPr/>
          <a:lstStyle/>
          <a:p>
            <a:pPr>
              <a:defRPr sz="900">
                <a:solidFill>
                  <a:srgbClr val="253746"/>
                </a:solidFill>
                <a:latin typeface="Poppins"/>
              </a:defRPr>
            </a:pPr>
            <a:endParaRPr lang="en-US"/>
          </a:p>
        </c:txPr>
        <c:crossAx val="2113994440"/>
        <c:crosses val="autoZero"/>
        <c:auto val="1"/>
        <c:lblAlgn val="ctr"/>
        <c:lblOffset val="100"/>
        <c:noMultiLvlLbl val="0"/>
      </c:catAx>
      <c:valAx>
        <c:axId val="2113994440"/>
        <c:scaling>
          <c:orientation val="minMax"/>
          <c:max val="1600"/>
          <c:min val="0"/>
        </c:scaling>
        <c:delete val="0"/>
        <c:axPos val="t"/>
        <c:majorGridlines>
          <c:spPr>
            <a:ln w="9525">
              <a:solidFill>
                <a:srgbClr val="DADDE0"/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rgbClr val="757575"/>
                </a:solidFill>
                <a:latin typeface="Poppins"/>
              </a:defRPr>
            </a:pPr>
            <a:endParaRPr lang="en-US"/>
          </a:p>
        </c:txPr>
        <c:crossAx val="2068027336"/>
        <c:crosses val="autoZero"/>
        <c:crossBetween val="between"/>
        <c:majorUnit val="400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1FFB2B-BD49-4826-817E-65074AB470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/>
          <a:lstStyle>
            <a:lvl1pPr algn="l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712B4-8205-4DEA-9ED4-415193847A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1832" y="2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/>
          <a:lstStyle>
            <a:lvl1pPr algn="r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40BBACD-47DA-4570-94F7-82F944E622B5}" type="datetimeFigureOut">
              <a:rPr lang="en-GB"/>
              <a:pPr>
                <a:defRPr/>
              </a:pPr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480840-1B77-44EE-BD92-32C0A6DB86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8631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 anchor="b"/>
          <a:lstStyle>
            <a:lvl1pPr algn="l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8F4C33-319E-4B0D-8636-13D72C068F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1832" y="9518631"/>
            <a:ext cx="2986309" cy="503257"/>
          </a:xfrm>
          <a:prstGeom prst="rect">
            <a:avLst/>
          </a:prstGeom>
        </p:spPr>
        <p:txBody>
          <a:bodyPr vert="horz" wrap="square" lIns="92791" tIns="46396" rIns="92791" bIns="463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2C74588-07C8-4C4B-963D-12882B9F9A1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82857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232699-25E3-4C2D-A5CE-60A64D0608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/>
          <a:lstStyle>
            <a:lvl1pPr algn="l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A5C7D5-03BA-417C-AE27-0BE1B9A6FA6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1832" y="2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/>
          <a:lstStyle>
            <a:lvl1pPr algn="r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BC7451B-0E8F-47F2-8C21-99F3548F0F68}" type="datetimeFigureOut">
              <a:rPr lang="en-GB"/>
              <a:t>19/10/2026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F310E7D-20E7-4B2C-B6BC-BA7628A8E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91" tIns="46396" rIns="92791" bIns="46396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C60ECD-F799-4012-A27A-DEF9F5819E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654" y="4822624"/>
            <a:ext cx="5512444" cy="3945928"/>
          </a:xfrm>
          <a:prstGeom prst="rect">
            <a:avLst/>
          </a:prstGeom>
        </p:spPr>
        <p:txBody>
          <a:bodyPr vert="horz" lIns="92791" tIns="46396" rIns="92791" bIns="4639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863225-F655-4419-8D38-2234F8E24C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8631"/>
            <a:ext cx="2986309" cy="503257"/>
          </a:xfrm>
          <a:prstGeom prst="rect">
            <a:avLst/>
          </a:prstGeom>
        </p:spPr>
        <p:txBody>
          <a:bodyPr vert="horz" lIns="92791" tIns="46396" rIns="92791" bIns="46396" rtlCol="0" anchor="b"/>
          <a:lstStyle>
            <a:lvl1pPr algn="l" defTabSz="695855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A9B5F-5CF2-4D7A-B9FD-EC7C689E4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1832" y="9518631"/>
            <a:ext cx="2986309" cy="503257"/>
          </a:xfrm>
          <a:prstGeom prst="rect">
            <a:avLst/>
          </a:prstGeom>
        </p:spPr>
        <p:txBody>
          <a:bodyPr vert="horz" wrap="square" lIns="92791" tIns="46396" rIns="92791" bIns="4639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6AE9FB-DD31-49B8-B57B-C480B7802A2F}" type="slidenum">
              <a:rPr lang="en-GB" altLang="en-US"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690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1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0013" algn="l" defTabSz="684213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AE9FB-DD31-49B8-B57B-C480B7802A2F}" type="slidenum">
              <a:rPr lang="en-GB" altLang="en-US" smtClean="0"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12176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AE9FB-DD31-49B8-B57B-C480B7802A2F}" type="slidenum">
              <a:rPr lang="en-GB" altLang="en-US" smtClean="0"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5148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6AE9FB-DD31-49B8-B57B-C480B7802A2F}" type="slidenum">
              <a:rPr lang="en-GB" altLang="en-US" smtClean="0"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02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287F9E1-B75F-4610-B7F5-4BE32872AA4D}"/>
              </a:ext>
            </a:extLst>
          </p:cNvPr>
          <p:cNvSpPr/>
          <p:nvPr/>
        </p:nvSpPr>
        <p:spPr>
          <a:xfrm>
            <a:off x="268288" y="314325"/>
            <a:ext cx="8588375" cy="4264025"/>
          </a:xfrm>
          <a:prstGeom prst="rect">
            <a:avLst/>
          </a:prstGeom>
          <a:solidFill>
            <a:srgbClr val="DF0024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93AF764D-5B76-4873-A6B1-E82427931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/>
          <a:p>
            <a:pPr algn="r" eaLnBrk="1" hangingPunct="1"/>
            <a:r>
              <a:rPr lang="en-US" altLang="en-US" sz="600">
                <a:solidFill>
                  <a:srgbClr val="A6A6A6"/>
                </a:solidFill>
              </a:rPr>
              <a:t>Copyright 2017 Pepper. Confidential.</a:t>
            </a:r>
          </a:p>
        </p:txBody>
      </p:sp>
      <p:pic>
        <p:nvPicPr>
          <p:cNvPr id="5" name="Picture 7" descr="Pepper Logo_Left-01.png">
            <a:extLst>
              <a:ext uri="{FF2B5EF4-FFF2-40B4-BE49-F238E27FC236}">
                <a16:creationId xmlns:a16="http://schemas.microsoft.com/office/drawing/2014/main" id="{43BEE442-9681-492B-8065-18D262C2AB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5" r="3436"/>
          <a:stretch>
            <a:fillRect/>
          </a:stretch>
        </p:blipFill>
        <p:spPr bwMode="auto">
          <a:xfrm>
            <a:off x="39688" y="509588"/>
            <a:ext cx="3124200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45395" y="2396336"/>
            <a:ext cx="7648186" cy="758700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146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689617C-FEC3-4C0B-97B0-D83E15C2621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1728788"/>
            <a:ext cx="174783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68572" tIns="34286" rIns="68572" bIns="3428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342861" eaLnBrk="1" hangingPunct="1">
              <a:lnSpc>
                <a:spcPct val="90000"/>
              </a:lnSpc>
              <a:defRPr/>
            </a:pPr>
            <a:r>
              <a:rPr lang="en-US" sz="2300" b="1">
                <a:solidFill>
                  <a:srgbClr val="DF0024"/>
                </a:solidFill>
                <a:latin typeface="Arial" charset="0"/>
                <a:cs typeface="Arial" charset="0"/>
              </a:rPr>
              <a:t>Agenda</a:t>
            </a:r>
          </a:p>
        </p:txBody>
      </p:sp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ECDDDE3A-D9A6-443D-A302-79FF1F216A7D}"/>
              </a:ext>
            </a:extLst>
          </p:cNvPr>
          <p:cNvCxnSpPr/>
          <p:nvPr userDrawn="1"/>
        </p:nvCxnSpPr>
        <p:spPr>
          <a:xfrm>
            <a:off x="2119313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41D3215E-4C5B-4E0D-9BC1-40A7EA23AC87}"/>
              </a:ext>
            </a:extLst>
          </p:cNvPr>
          <p:cNvCxnSpPr/>
          <p:nvPr userDrawn="1"/>
        </p:nvCxnSpPr>
        <p:spPr>
          <a:xfrm>
            <a:off x="447675" y="16478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52060999-6877-4B7F-91BE-558F16F076C7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03158" y="1813452"/>
            <a:ext cx="6221464" cy="2540496"/>
          </a:xfrm>
          <a:prstGeom prst="rect">
            <a:avLst/>
          </a:prstGeom>
        </p:spPr>
        <p:txBody>
          <a:bodyPr/>
          <a:lstStyle>
            <a:lvl1pPr marL="257145" indent="-257145" eaLnBrk="1" hangingPunct="1">
              <a:lnSpc>
                <a:spcPct val="150000"/>
              </a:lnSpc>
              <a:spcBef>
                <a:spcPts val="341"/>
              </a:spcBef>
              <a:buFontTx/>
              <a:buAutoNum type="arabicPeriod"/>
              <a:defRPr sz="1400"/>
            </a:lvl1pPr>
          </a:lstStyle>
          <a:p>
            <a:pPr lvl="0"/>
            <a:r>
              <a:rPr lang="en-US" err="1"/>
              <a:t>Click to edit Master text styles</a:t>
            </a:r>
          </a:p>
          <a:p>
            <a:pPr lvl="1"/>
            <a:r>
              <a:rPr lang="en-US" err="1"/>
              <a:t>Second level</a:t>
            </a:r>
          </a:p>
          <a:p>
            <a:pPr lvl="2"/>
            <a:r>
              <a:rPr lang="en-US" err="1"/>
              <a:t>Third level</a:t>
            </a:r>
          </a:p>
          <a:p>
            <a:pPr lvl="3"/>
            <a:r>
              <a:rPr lang="en-US" err="1"/>
              <a:t>Fourth level</a:t>
            </a:r>
          </a:p>
          <a:p>
            <a:pPr lvl="4"/>
            <a:r>
              <a:rPr lang="en-US" err="1"/>
              <a:t>Fifth level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3849BB5D-56BE-4523-B9E9-359B6B6523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B3EBAB-D126-495B-B8E9-ED56D82DD0B7}" type="slidenum">
              <a:rPr lang="en-AU" altLang="en-US"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36300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ECF78143-5B02-4B88-BA93-72A0FB72B04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1728788"/>
            <a:ext cx="1747838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68572" tIns="34286" rIns="68572" bIns="34286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342861" eaLnBrk="1" hangingPunct="1">
              <a:lnSpc>
                <a:spcPct val="90000"/>
              </a:lnSpc>
              <a:defRPr/>
            </a:pPr>
            <a:r>
              <a:rPr lang="en-US" sz="2300" b="1">
                <a:solidFill>
                  <a:srgbClr val="DF0024"/>
                </a:solidFill>
                <a:latin typeface="Arial" charset="0"/>
                <a:cs typeface="Arial" charset="0"/>
              </a:rPr>
              <a:t>Agenda</a:t>
            </a:r>
          </a:p>
        </p:txBody>
      </p:sp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FC1F0006-79CF-4C93-AE1E-8CA0BE3DCE41}"/>
              </a:ext>
            </a:extLst>
          </p:cNvPr>
          <p:cNvCxnSpPr/>
          <p:nvPr userDrawn="1"/>
        </p:nvCxnSpPr>
        <p:spPr>
          <a:xfrm>
            <a:off x="2119313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780F02F4-5C8F-4965-BC0C-4723E54E0ABC}"/>
              </a:ext>
            </a:extLst>
          </p:cNvPr>
          <p:cNvCxnSpPr/>
          <p:nvPr userDrawn="1"/>
        </p:nvCxnSpPr>
        <p:spPr>
          <a:xfrm>
            <a:off x="447675" y="16478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25EDDCE0-FE09-4058-8D72-5C6900423D32}"/>
              </a:ext>
            </a:extLst>
          </p:cNvPr>
          <p:cNvCxnSpPr/>
          <p:nvPr userDrawn="1"/>
        </p:nvCxnSpPr>
        <p:spPr>
          <a:xfrm>
            <a:off x="5273675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id="{46CE3BBD-850A-4CAE-B0A6-887DEE3F7928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03158" y="1813452"/>
            <a:ext cx="6221464" cy="2540496"/>
          </a:xfrm>
          <a:prstGeom prst="rect">
            <a:avLst/>
          </a:prstGeom>
        </p:spPr>
        <p:txBody>
          <a:bodyPr numCol="2"/>
          <a:lstStyle>
            <a:lvl1pPr marL="257145" indent="-257145" eaLnBrk="1" hangingPunct="1">
              <a:lnSpc>
                <a:spcPct val="150000"/>
              </a:lnSpc>
              <a:spcBef>
                <a:spcPts val="341"/>
              </a:spcBef>
              <a:buFontTx/>
              <a:buAutoNum type="arabicPeriod"/>
              <a:defRPr sz="1400"/>
            </a:lvl1pPr>
          </a:lstStyle>
          <a:p>
            <a:pPr lvl="0"/>
            <a:r>
              <a:rPr lang="en-US" err="1"/>
              <a:t>Click to edit Master text styles</a:t>
            </a:r>
          </a:p>
          <a:p>
            <a:pPr lvl="1"/>
            <a:r>
              <a:rPr lang="en-US" err="1"/>
              <a:t>Second level</a:t>
            </a:r>
          </a:p>
          <a:p>
            <a:pPr lvl="2"/>
            <a:r>
              <a:rPr lang="en-US" err="1"/>
              <a:t>Third level</a:t>
            </a:r>
          </a:p>
          <a:p>
            <a:pPr lvl="3"/>
            <a:r>
              <a:rPr lang="en-US" err="1"/>
              <a:t>Fourth level</a:t>
            </a:r>
          </a:p>
          <a:p>
            <a:pPr lvl="4"/>
            <a:r>
              <a:rPr lang="en-US" err="1"/>
              <a:t>Fifth level</a:t>
            </a:r>
            <a:endParaRPr lang="en-US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B07C5657-1A4C-4142-8FF2-398D827036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BA95-59D9-4483-B552-947791A82CF3}" type="slidenum">
              <a:rPr lang="en-AU" altLang="en-US"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337413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C92C4F-195D-451B-BF8C-84A3EB798D8E}"/>
              </a:ext>
            </a:extLst>
          </p:cNvPr>
          <p:cNvSpPr/>
          <p:nvPr/>
        </p:nvSpPr>
        <p:spPr>
          <a:xfrm>
            <a:off x="268288" y="306388"/>
            <a:ext cx="8588375" cy="4264025"/>
          </a:xfrm>
          <a:prstGeom prst="rect">
            <a:avLst/>
          </a:prstGeom>
          <a:ln>
            <a:solidFill>
              <a:srgbClr val="BFBF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72" tIns="34286" rIns="68572" bIns="34286" anchor="ctr"/>
          <a:lstStyle/>
          <a:p>
            <a:pPr algn="ctr" defTabSz="3428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F2AE549-5A96-4AE9-B5C2-485F9715F4DE}"/>
              </a:ext>
            </a:extLst>
          </p:cNvPr>
          <p:cNvCxnSpPr/>
          <p:nvPr/>
        </p:nvCxnSpPr>
        <p:spPr>
          <a:xfrm>
            <a:off x="447675" y="11525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DE18EAC-64D2-4AD6-91C0-D6B75F18BE3D}"/>
              </a:ext>
            </a:extLst>
          </p:cNvPr>
          <p:cNvSpPr txBox="1"/>
          <p:nvPr/>
        </p:nvSpPr>
        <p:spPr>
          <a:xfrm>
            <a:off x="7158038" y="4603750"/>
            <a:ext cx="1754187" cy="161925"/>
          </a:xfrm>
          <a:prstGeom prst="rect">
            <a:avLst/>
          </a:prstGeom>
          <a:noFill/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41313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41313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41313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41313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2017 Complete FS. Confidential.</a:t>
            </a:r>
          </a:p>
        </p:txBody>
      </p:sp>
      <p:pic>
        <p:nvPicPr>
          <p:cNvPr id="8" name="Picture 9" descr="ppt-complete-logo-btom">
            <a:extLst>
              <a:ext uri="{FF2B5EF4-FFF2-40B4-BE49-F238E27FC236}">
                <a16:creationId xmlns:a16="http://schemas.microsoft.com/office/drawing/2014/main" id="{47D20469-FEED-4F7B-9FE6-76E37E9BD5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4660900"/>
            <a:ext cx="962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8" y="1328400"/>
            <a:ext cx="8222216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96CBE74-DBEB-4709-9FB4-45BE06B1E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8101D-91C9-485E-A025-CA33073BB3F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50193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(no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FB9BFB19-0E74-496F-A88B-559B5D261F97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8" y="1112169"/>
            <a:ext cx="8222216" cy="32419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88233B8-966B-469D-8C09-7F5EA928D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C42EB-C47D-45F1-AC23-BB7D6EBE6F22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9926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8" y="1328400"/>
            <a:ext cx="4007844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4681220" y="1328400"/>
            <a:ext cx="4007844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26A2ADD-CB78-42E8-ACD5-CFDFEC9154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A7682-61B4-4423-80C1-860FF4DC76B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181763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(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4681567" y="1328739"/>
            <a:ext cx="4007496" cy="3025379"/>
          </a:xfrm>
        </p:spPr>
        <p:txBody>
          <a:bodyPr rtlCol="0">
            <a:normAutofit/>
          </a:bodyPr>
          <a:lstStyle>
            <a:lvl1pPr>
              <a:defRPr sz="1500"/>
            </a:lvl1pPr>
          </a:lstStyle>
          <a:p>
            <a:pPr lvl="0"/>
            <a:r>
              <a:rPr lang="en-US" noProof="0"/>
              <a:t>Click icon to add chart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8" y="1328400"/>
            <a:ext cx="4007844" cy="1404000"/>
          </a:xfrm>
        </p:spPr>
        <p:txBody>
          <a:bodyPr/>
          <a:lstStyle>
            <a:lvl1pPr marL="107987" indent="-107987"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900"/>
            </a:lvl1pPr>
            <a:lvl2pPr>
              <a:defRPr sz="9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6848" y="2950116"/>
            <a:ext cx="4007844" cy="1404000"/>
          </a:xfrm>
        </p:spPr>
        <p:txBody>
          <a:bodyPr/>
          <a:lstStyle>
            <a:lvl1pPr marL="107987" indent="-107987"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900"/>
            </a:lvl1pPr>
            <a:lvl2pPr>
              <a:defRPr sz="9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1D52A-C70D-4DD4-8667-7CDE3072BF8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9097E-490A-44F0-BE32-78B57ED7743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48739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50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baseline="0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3144603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5822355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7329E-27BC-4B70-9DCC-7000206AD3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3F804-F741-4DF5-A845-8499AA1801E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6652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5536005" y="1328400"/>
            <a:ext cx="3143619" cy="3025716"/>
          </a:xfrm>
        </p:spPr>
        <p:txBody>
          <a:bodyPr/>
          <a:lstStyle>
            <a:lvl1pPr marL="107987" indent="-107987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74641" y="1328738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74641" y="2896116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141097" y="1328738"/>
            <a:ext cx="3237847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4310E6-EAA1-409C-914F-3A9BA126AC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DFC93-CAC3-4476-BB97-FE9ACCCA893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0702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474644" y="1328400"/>
            <a:ext cx="3143619" cy="3025716"/>
          </a:xfrm>
        </p:spPr>
        <p:txBody>
          <a:bodyPr/>
          <a:lstStyle>
            <a:lvl1pPr marL="107987" indent="-107987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750093" y="1328738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750093" y="2896116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5448334" y="1328738"/>
            <a:ext cx="3237847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D6C3B50-7A32-432E-8CC4-AF0345C557A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D59A1-1A7D-44A8-BA56-9DC28CEFC67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10883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794669" y="1328738"/>
            <a:ext cx="4894394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474644" y="1328400"/>
            <a:ext cx="3143619" cy="3025716"/>
          </a:xfrm>
        </p:spPr>
        <p:txBody>
          <a:bodyPr/>
          <a:lstStyle>
            <a:lvl1pPr marL="107987" indent="-107987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4AF6DAA-B2A4-4B92-BF3C-CE53A5CBF76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4AC01-EAC9-4F8A-9296-598BB74F0BE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369212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85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no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D0F283C6-339D-4B29-AB48-BE5EF4353637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9"/>
            <a:ext cx="7886372" cy="29495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E0AD284A-CF2D-4F7C-81BF-0643294A4D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E6575-78BF-423D-B5CB-5831300FA2C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94193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+ Image (Chill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eppers.jpg">
            <a:extLst>
              <a:ext uri="{FF2B5EF4-FFF2-40B4-BE49-F238E27FC236}">
                <a16:creationId xmlns:a16="http://schemas.microsoft.com/office/drawing/2014/main" id="{3B1A347D-DEC9-492A-9C99-C3F30FA92CE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"/>
          <a:stretch>
            <a:fillRect/>
          </a:stretch>
        </p:blipFill>
        <p:spPr bwMode="auto">
          <a:xfrm>
            <a:off x="268288" y="312738"/>
            <a:ext cx="85836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D1AB24A0-ACCC-4BCF-9DFB-CF2C094561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pic>
        <p:nvPicPr>
          <p:cNvPr id="5" name="Picture 7" descr="Pepper_oldlogo.ai">
            <a:extLst>
              <a:ext uri="{FF2B5EF4-FFF2-40B4-BE49-F238E27FC236}">
                <a16:creationId xmlns:a16="http://schemas.microsoft.com/office/drawing/2014/main" id="{4D7D525B-CC65-4E84-8922-BA579A4AA7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95" y="1709100"/>
            <a:ext cx="3726971" cy="20520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9C8C988D-06C0-4CF3-9987-56AA70AD9C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60CEA-578E-4FE9-9122-B9F2E3AA5A8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41005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+ Image (Oth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epper HR RGB.png">
            <a:extLst>
              <a:ext uri="{FF2B5EF4-FFF2-40B4-BE49-F238E27FC236}">
                <a16:creationId xmlns:a16="http://schemas.microsoft.com/office/drawing/2014/main" id="{E41DFF4B-73A8-4238-A8A1-7A4D1F3FC9DF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AC3E0D07-4011-42C7-84C2-F5CE6CDE06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60816" y="304803"/>
            <a:ext cx="8586642" cy="4264819"/>
          </a:xfrm>
          <a:solidFill>
            <a:schemeClr val="accent5">
              <a:alpha val="40000"/>
            </a:schemeClr>
          </a:solidFill>
        </p:spPr>
        <p:txBody>
          <a:bodyPr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07" y="950400"/>
            <a:ext cx="3510914" cy="21060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1ADFA591-32B2-42A5-9CF3-E48ECF2AE27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B16C6-B497-4BDC-A332-EE75A2D428D3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958979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120F0B55-8E73-4DEE-BEF7-178D62484E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666A07-D9BE-483B-8EBB-2222AC356820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pic>
        <p:nvPicPr>
          <p:cNvPr id="4" name="Picture 6" descr="Pepper HR RGB.png">
            <a:extLst>
              <a:ext uri="{FF2B5EF4-FFF2-40B4-BE49-F238E27FC236}">
                <a16:creationId xmlns:a16="http://schemas.microsoft.com/office/drawing/2014/main" id="{EC4C3CB4-621E-4D12-ACEC-F0EE2F78B63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13" y="2046288"/>
            <a:ext cx="30765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0E9B8BE3-3D9D-49A5-A461-D71527CC3C24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861" eaLnBrk="1" hangingPunct="1">
              <a:defRPr/>
            </a:pPr>
            <a:r>
              <a:rPr lang="en-AU" sz="600">
                <a:solidFill>
                  <a:srgbClr val="FFFFFF"/>
                </a:solidFill>
              </a:rPr>
              <a:t>Pepper Group Limited ABN 55 094 317 665. </a:t>
            </a:r>
            <a:r>
              <a:rPr lang="en-AU" sz="600" dirty="0">
                <a:solidFill>
                  <a:srgbClr val="FFFFFF"/>
                </a:solidFill>
              </a:rPr>
              <a:t>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65151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74ECD0A-ECA6-4C81-9954-D0D2B41E37BF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80C2555B-6ACF-42A8-80EC-0F038CF63A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039938"/>
            <a:ext cx="310673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170403CC-DD29-439C-AF29-B150960C122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6F74AE-F124-45E2-B2DE-F84377E63FFE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861" eaLnBrk="1" hangingPunct="1">
              <a:defRPr/>
            </a:pPr>
            <a:r>
              <a:rPr lang="en-AU" sz="600" dirty="0">
                <a:solidFill>
                  <a:srgbClr val="FFFFF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96138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78D4A6DB-347C-40BF-98F5-DCE92E84271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2D434DCC-12D5-474F-954F-9CD0CD63C24B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861" eaLnBrk="1" hangingPunct="1">
              <a:defRPr/>
            </a:pPr>
            <a:r>
              <a:rPr lang="en-AU" sz="600" dirty="0">
                <a:solidFill>
                  <a:srgbClr val="7F7F7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7B77DD8D-BEED-4E71-8898-6E156D6E50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800225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Pepper HR RGB.png">
            <a:extLst>
              <a:ext uri="{FF2B5EF4-FFF2-40B4-BE49-F238E27FC236}">
                <a16:creationId xmlns:a16="http://schemas.microsoft.com/office/drawing/2014/main" id="{BDE8DF43-8F39-4F48-A2CD-05786AD9F273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3106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98D0F84-8EC2-4443-8913-CA858C3E06D4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3428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70AA9B3-22C5-4A1D-9266-56607698501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40AE84B-EE31-4D1B-87FD-D706038DD151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861" eaLnBrk="1" hangingPunct="1">
              <a:defRPr/>
            </a:pPr>
            <a:r>
              <a:rPr lang="en-AU" sz="600" dirty="0">
                <a:solidFill>
                  <a:srgbClr val="FFFFF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BAB99E1D-8D12-4F99-A0C0-2E4CFB211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800225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Pepper HR RGB.png">
            <a:extLst>
              <a:ext uri="{FF2B5EF4-FFF2-40B4-BE49-F238E27FC236}">
                <a16:creationId xmlns:a16="http://schemas.microsoft.com/office/drawing/2014/main" id="{CE8BD34A-906F-4CDA-900F-B9F36011B341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4460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251579D2-5575-4482-A116-BB97526EF3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587875"/>
            <a:ext cx="14319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9672"/>
            <a:ext cx="7772400" cy="640722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63809"/>
            <a:ext cx="7772400" cy="385985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9144000" cy="4306491"/>
          </a:xfrm>
          <a:solidFill>
            <a:schemeClr val="bg2">
              <a:alpha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837972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ock Colour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>
            <a:extLst>
              <a:ext uri="{FF2B5EF4-FFF2-40B4-BE49-F238E27FC236}">
                <a16:creationId xmlns:a16="http://schemas.microsoft.com/office/drawing/2014/main" id="{007C44C5-AB93-4DD8-91A7-314D110AB86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500438" y="3825875"/>
            <a:ext cx="2387600" cy="558800"/>
            <a:chOff x="2661447" y="2210936"/>
            <a:chExt cx="7194045" cy="1679634"/>
          </a:xfrm>
        </p:grpSpPr>
        <p:pic>
          <p:nvPicPr>
            <p:cNvPr id="5" name="Picture 33" descr="\\UBERSTORAGE\Clients\Pepper\PFG_001 Template\Studio\Assets\Chilli-02.png">
              <a:extLst>
                <a:ext uri="{FF2B5EF4-FFF2-40B4-BE49-F238E27FC236}">
                  <a16:creationId xmlns:a16="http://schemas.microsoft.com/office/drawing/2014/main" id="{DF925659-52CC-4522-917E-B4E43AD82B3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833" y="2210936"/>
              <a:ext cx="3372659" cy="167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24">
              <a:extLst>
                <a:ext uri="{FF2B5EF4-FFF2-40B4-BE49-F238E27FC236}">
                  <a16:creationId xmlns:a16="http://schemas.microsoft.com/office/drawing/2014/main" id="{FBFCC5D3-1CF8-45FE-BB57-014B67C8ED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61447" y="2263426"/>
              <a:ext cx="1009269" cy="1359929"/>
            </a:xfrm>
            <a:custGeom>
              <a:avLst/>
              <a:gdLst>
                <a:gd name="T0" fmla="*/ 2147483646 w 413"/>
                <a:gd name="T1" fmla="*/ 0 h 557"/>
                <a:gd name="T2" fmla="*/ 2147483646 w 413"/>
                <a:gd name="T3" fmla="*/ 2147483646 h 557"/>
                <a:gd name="T4" fmla="*/ 2147483646 w 413"/>
                <a:gd name="T5" fmla="*/ 2147483646 h 557"/>
                <a:gd name="T6" fmla="*/ 2147483646 w 413"/>
                <a:gd name="T7" fmla="*/ 2147483646 h 557"/>
                <a:gd name="T8" fmla="*/ 0 w 413"/>
                <a:gd name="T9" fmla="*/ 2147483646 h 557"/>
                <a:gd name="T10" fmla="*/ 0 w 413"/>
                <a:gd name="T11" fmla="*/ 2147483646 h 557"/>
                <a:gd name="T12" fmla="*/ 2147483646 w 413"/>
                <a:gd name="T13" fmla="*/ 2147483646 h 557"/>
                <a:gd name="T14" fmla="*/ 2147483646 w 413"/>
                <a:gd name="T15" fmla="*/ 2147483646 h 557"/>
                <a:gd name="T16" fmla="*/ 2147483646 w 413"/>
                <a:gd name="T17" fmla="*/ 2147483646 h 557"/>
                <a:gd name="T18" fmla="*/ 2147483646 w 413"/>
                <a:gd name="T19" fmla="*/ 2147483646 h 557"/>
                <a:gd name="T20" fmla="*/ 2147483646 w 413"/>
                <a:gd name="T21" fmla="*/ 2147483646 h 557"/>
                <a:gd name="T22" fmla="*/ 2147483646 w 413"/>
                <a:gd name="T23" fmla="*/ 2147483646 h 557"/>
                <a:gd name="T24" fmla="*/ 2147483646 w 413"/>
                <a:gd name="T25" fmla="*/ 2147483646 h 557"/>
                <a:gd name="T26" fmla="*/ 2147483646 w 413"/>
                <a:gd name="T27" fmla="*/ 0 h 557"/>
                <a:gd name="T28" fmla="*/ 2147483646 w 413"/>
                <a:gd name="T29" fmla="*/ 2147483646 h 557"/>
                <a:gd name="T30" fmla="*/ 2147483646 w 413"/>
                <a:gd name="T31" fmla="*/ 2147483646 h 557"/>
                <a:gd name="T32" fmla="*/ 2147483646 w 413"/>
                <a:gd name="T33" fmla="*/ 2147483646 h 557"/>
                <a:gd name="T34" fmla="*/ 2147483646 w 413"/>
                <a:gd name="T35" fmla="*/ 2147483646 h 557"/>
                <a:gd name="T36" fmla="*/ 2147483646 w 413"/>
                <a:gd name="T37" fmla="*/ 2147483646 h 557"/>
                <a:gd name="T38" fmla="*/ 2147483646 w 413"/>
                <a:gd name="T39" fmla="*/ 2147483646 h 557"/>
                <a:gd name="T40" fmla="*/ 2147483646 w 413"/>
                <a:gd name="T41" fmla="*/ 2147483646 h 557"/>
                <a:gd name="T42" fmla="*/ 2147483646 w 413"/>
                <a:gd name="T43" fmla="*/ 2147483646 h 557"/>
                <a:gd name="T44" fmla="*/ 2147483646 w 413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3" h="557">
                  <a:moveTo>
                    <a:pt x="256" y="0"/>
                  </a:moveTo>
                  <a:cubicBezTo>
                    <a:pt x="230" y="0"/>
                    <a:pt x="207" y="6"/>
                    <a:pt x="186" y="17"/>
                  </a:cubicBezTo>
                  <a:cubicBezTo>
                    <a:pt x="170" y="25"/>
                    <a:pt x="153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5" y="557"/>
                    <a:pt x="145" y="557"/>
                    <a:pt x="145" y="557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60" y="362"/>
                    <a:pt x="176" y="373"/>
                    <a:pt x="194" y="380"/>
                  </a:cubicBezTo>
                  <a:cubicBezTo>
                    <a:pt x="213" y="388"/>
                    <a:pt x="233" y="392"/>
                    <a:pt x="255" y="392"/>
                  </a:cubicBezTo>
                  <a:cubicBezTo>
                    <a:pt x="301" y="392"/>
                    <a:pt x="338" y="375"/>
                    <a:pt x="368" y="342"/>
                  </a:cubicBezTo>
                  <a:cubicBezTo>
                    <a:pt x="398" y="310"/>
                    <a:pt x="413" y="262"/>
                    <a:pt x="413" y="200"/>
                  </a:cubicBezTo>
                  <a:cubicBezTo>
                    <a:pt x="413" y="143"/>
                    <a:pt x="399" y="96"/>
                    <a:pt x="372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2" y="263"/>
                  </a:moveTo>
                  <a:cubicBezTo>
                    <a:pt x="241" y="277"/>
                    <a:pt x="227" y="284"/>
                    <a:pt x="210" y="284"/>
                  </a:cubicBezTo>
                  <a:cubicBezTo>
                    <a:pt x="191" y="284"/>
                    <a:pt x="176" y="277"/>
                    <a:pt x="163" y="263"/>
                  </a:cubicBezTo>
                  <a:cubicBezTo>
                    <a:pt x="151" y="248"/>
                    <a:pt x="144" y="226"/>
                    <a:pt x="144" y="197"/>
                  </a:cubicBezTo>
                  <a:cubicBezTo>
                    <a:pt x="144" y="165"/>
                    <a:pt x="150" y="142"/>
                    <a:pt x="163" y="127"/>
                  </a:cubicBezTo>
                  <a:cubicBezTo>
                    <a:pt x="175" y="113"/>
                    <a:pt x="190" y="106"/>
                    <a:pt x="209" y="106"/>
                  </a:cubicBezTo>
                  <a:cubicBezTo>
                    <a:pt x="226" y="106"/>
                    <a:pt x="240" y="113"/>
                    <a:pt x="252" y="127"/>
                  </a:cubicBezTo>
                  <a:cubicBezTo>
                    <a:pt x="263" y="141"/>
                    <a:pt x="269" y="163"/>
                    <a:pt x="269" y="194"/>
                  </a:cubicBezTo>
                  <a:cubicBezTo>
                    <a:pt x="269" y="227"/>
                    <a:pt x="264" y="250"/>
                    <a:pt x="252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25">
              <a:extLst>
                <a:ext uri="{FF2B5EF4-FFF2-40B4-BE49-F238E27FC236}">
                  <a16:creationId xmlns:a16="http://schemas.microsoft.com/office/drawing/2014/main" id="{BB7B23E1-C907-4D73-A6E6-59DA46AE2A9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742170" y="2263426"/>
              <a:ext cx="1009272" cy="1359929"/>
            </a:xfrm>
            <a:custGeom>
              <a:avLst/>
              <a:gdLst>
                <a:gd name="T0" fmla="*/ 2147483646 w 414"/>
                <a:gd name="T1" fmla="*/ 0 h 557"/>
                <a:gd name="T2" fmla="*/ 2147483646 w 414"/>
                <a:gd name="T3" fmla="*/ 2147483646 h 557"/>
                <a:gd name="T4" fmla="*/ 2147483646 w 414"/>
                <a:gd name="T5" fmla="*/ 2147483646 h 557"/>
                <a:gd name="T6" fmla="*/ 2147483646 w 414"/>
                <a:gd name="T7" fmla="*/ 2147483646 h 557"/>
                <a:gd name="T8" fmla="*/ 0 w 414"/>
                <a:gd name="T9" fmla="*/ 2147483646 h 557"/>
                <a:gd name="T10" fmla="*/ 0 w 414"/>
                <a:gd name="T11" fmla="*/ 2147483646 h 557"/>
                <a:gd name="T12" fmla="*/ 2147483646 w 414"/>
                <a:gd name="T13" fmla="*/ 2147483646 h 557"/>
                <a:gd name="T14" fmla="*/ 2147483646 w 414"/>
                <a:gd name="T15" fmla="*/ 2147483646 h 557"/>
                <a:gd name="T16" fmla="*/ 2147483646 w 414"/>
                <a:gd name="T17" fmla="*/ 2147483646 h 557"/>
                <a:gd name="T18" fmla="*/ 2147483646 w 414"/>
                <a:gd name="T19" fmla="*/ 2147483646 h 557"/>
                <a:gd name="T20" fmla="*/ 2147483646 w 414"/>
                <a:gd name="T21" fmla="*/ 2147483646 h 557"/>
                <a:gd name="T22" fmla="*/ 2147483646 w 414"/>
                <a:gd name="T23" fmla="*/ 2147483646 h 557"/>
                <a:gd name="T24" fmla="*/ 2147483646 w 414"/>
                <a:gd name="T25" fmla="*/ 2147483646 h 557"/>
                <a:gd name="T26" fmla="*/ 2147483646 w 414"/>
                <a:gd name="T27" fmla="*/ 0 h 557"/>
                <a:gd name="T28" fmla="*/ 2147483646 w 414"/>
                <a:gd name="T29" fmla="*/ 2147483646 h 557"/>
                <a:gd name="T30" fmla="*/ 2147483646 w 414"/>
                <a:gd name="T31" fmla="*/ 2147483646 h 557"/>
                <a:gd name="T32" fmla="*/ 2147483646 w 414"/>
                <a:gd name="T33" fmla="*/ 2147483646 h 557"/>
                <a:gd name="T34" fmla="*/ 2147483646 w 414"/>
                <a:gd name="T35" fmla="*/ 2147483646 h 557"/>
                <a:gd name="T36" fmla="*/ 2147483646 w 414"/>
                <a:gd name="T37" fmla="*/ 2147483646 h 557"/>
                <a:gd name="T38" fmla="*/ 2147483646 w 414"/>
                <a:gd name="T39" fmla="*/ 2147483646 h 557"/>
                <a:gd name="T40" fmla="*/ 2147483646 w 414"/>
                <a:gd name="T41" fmla="*/ 2147483646 h 557"/>
                <a:gd name="T42" fmla="*/ 2147483646 w 414"/>
                <a:gd name="T43" fmla="*/ 2147483646 h 557"/>
                <a:gd name="T44" fmla="*/ 2147483646 w 414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4" h="557">
                  <a:moveTo>
                    <a:pt x="256" y="0"/>
                  </a:moveTo>
                  <a:cubicBezTo>
                    <a:pt x="231" y="0"/>
                    <a:pt x="208" y="6"/>
                    <a:pt x="187" y="17"/>
                  </a:cubicBezTo>
                  <a:cubicBezTo>
                    <a:pt x="171" y="25"/>
                    <a:pt x="154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6" y="557"/>
                    <a:pt x="146" y="557"/>
                    <a:pt x="146" y="55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60" y="362"/>
                    <a:pt x="177" y="373"/>
                    <a:pt x="195" y="380"/>
                  </a:cubicBezTo>
                  <a:cubicBezTo>
                    <a:pt x="213" y="388"/>
                    <a:pt x="233" y="392"/>
                    <a:pt x="255" y="392"/>
                  </a:cubicBezTo>
                  <a:cubicBezTo>
                    <a:pt x="301" y="392"/>
                    <a:pt x="339" y="375"/>
                    <a:pt x="369" y="342"/>
                  </a:cubicBezTo>
                  <a:cubicBezTo>
                    <a:pt x="399" y="310"/>
                    <a:pt x="414" y="262"/>
                    <a:pt x="414" y="200"/>
                  </a:cubicBezTo>
                  <a:cubicBezTo>
                    <a:pt x="414" y="143"/>
                    <a:pt x="400" y="96"/>
                    <a:pt x="373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3" y="263"/>
                  </a:moveTo>
                  <a:cubicBezTo>
                    <a:pt x="242" y="277"/>
                    <a:pt x="228" y="284"/>
                    <a:pt x="211" y="284"/>
                  </a:cubicBezTo>
                  <a:cubicBezTo>
                    <a:pt x="192" y="284"/>
                    <a:pt x="176" y="277"/>
                    <a:pt x="164" y="263"/>
                  </a:cubicBezTo>
                  <a:cubicBezTo>
                    <a:pt x="151" y="248"/>
                    <a:pt x="145" y="226"/>
                    <a:pt x="145" y="197"/>
                  </a:cubicBezTo>
                  <a:cubicBezTo>
                    <a:pt x="145" y="165"/>
                    <a:pt x="151" y="142"/>
                    <a:pt x="163" y="127"/>
                  </a:cubicBezTo>
                  <a:cubicBezTo>
                    <a:pt x="176" y="113"/>
                    <a:pt x="191" y="106"/>
                    <a:pt x="209" y="106"/>
                  </a:cubicBezTo>
                  <a:cubicBezTo>
                    <a:pt x="226" y="106"/>
                    <a:pt x="240" y="113"/>
                    <a:pt x="252" y="127"/>
                  </a:cubicBezTo>
                  <a:cubicBezTo>
                    <a:pt x="264" y="141"/>
                    <a:pt x="270" y="163"/>
                    <a:pt x="270" y="194"/>
                  </a:cubicBezTo>
                  <a:cubicBezTo>
                    <a:pt x="270" y="227"/>
                    <a:pt x="264" y="250"/>
                    <a:pt x="253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2324376F-1A4B-4852-A084-2BB101130D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27975" y="2263426"/>
              <a:ext cx="1009269" cy="1359929"/>
            </a:xfrm>
            <a:custGeom>
              <a:avLst/>
              <a:gdLst>
                <a:gd name="T0" fmla="*/ 2147483646 w 414"/>
                <a:gd name="T1" fmla="*/ 0 h 557"/>
                <a:gd name="T2" fmla="*/ 2147483646 w 414"/>
                <a:gd name="T3" fmla="*/ 2147483646 h 557"/>
                <a:gd name="T4" fmla="*/ 2147483646 w 414"/>
                <a:gd name="T5" fmla="*/ 2147483646 h 557"/>
                <a:gd name="T6" fmla="*/ 2147483646 w 414"/>
                <a:gd name="T7" fmla="*/ 2147483646 h 557"/>
                <a:gd name="T8" fmla="*/ 0 w 414"/>
                <a:gd name="T9" fmla="*/ 2147483646 h 557"/>
                <a:gd name="T10" fmla="*/ 0 w 414"/>
                <a:gd name="T11" fmla="*/ 2147483646 h 557"/>
                <a:gd name="T12" fmla="*/ 2147483646 w 414"/>
                <a:gd name="T13" fmla="*/ 2147483646 h 557"/>
                <a:gd name="T14" fmla="*/ 2147483646 w 414"/>
                <a:gd name="T15" fmla="*/ 2147483646 h 557"/>
                <a:gd name="T16" fmla="*/ 2147483646 w 414"/>
                <a:gd name="T17" fmla="*/ 2147483646 h 557"/>
                <a:gd name="T18" fmla="*/ 2147483646 w 414"/>
                <a:gd name="T19" fmla="*/ 2147483646 h 557"/>
                <a:gd name="T20" fmla="*/ 2147483646 w 414"/>
                <a:gd name="T21" fmla="*/ 2147483646 h 557"/>
                <a:gd name="T22" fmla="*/ 2147483646 w 414"/>
                <a:gd name="T23" fmla="*/ 2147483646 h 557"/>
                <a:gd name="T24" fmla="*/ 2147483646 w 414"/>
                <a:gd name="T25" fmla="*/ 2147483646 h 557"/>
                <a:gd name="T26" fmla="*/ 2147483646 w 414"/>
                <a:gd name="T27" fmla="*/ 0 h 557"/>
                <a:gd name="T28" fmla="*/ 2147483646 w 414"/>
                <a:gd name="T29" fmla="*/ 2147483646 h 557"/>
                <a:gd name="T30" fmla="*/ 2147483646 w 414"/>
                <a:gd name="T31" fmla="*/ 2147483646 h 557"/>
                <a:gd name="T32" fmla="*/ 2147483646 w 414"/>
                <a:gd name="T33" fmla="*/ 2147483646 h 557"/>
                <a:gd name="T34" fmla="*/ 2147483646 w 414"/>
                <a:gd name="T35" fmla="*/ 2147483646 h 557"/>
                <a:gd name="T36" fmla="*/ 2147483646 w 414"/>
                <a:gd name="T37" fmla="*/ 2147483646 h 557"/>
                <a:gd name="T38" fmla="*/ 2147483646 w 414"/>
                <a:gd name="T39" fmla="*/ 2147483646 h 557"/>
                <a:gd name="T40" fmla="*/ 2147483646 w 414"/>
                <a:gd name="T41" fmla="*/ 2147483646 h 557"/>
                <a:gd name="T42" fmla="*/ 2147483646 w 414"/>
                <a:gd name="T43" fmla="*/ 2147483646 h 557"/>
                <a:gd name="T44" fmla="*/ 2147483646 w 414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4" h="557">
                  <a:moveTo>
                    <a:pt x="256" y="0"/>
                  </a:moveTo>
                  <a:cubicBezTo>
                    <a:pt x="231" y="0"/>
                    <a:pt x="208" y="6"/>
                    <a:pt x="187" y="17"/>
                  </a:cubicBezTo>
                  <a:cubicBezTo>
                    <a:pt x="171" y="25"/>
                    <a:pt x="154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6" y="557"/>
                    <a:pt x="146" y="557"/>
                    <a:pt x="146" y="55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60" y="362"/>
                    <a:pt x="177" y="373"/>
                    <a:pt x="195" y="380"/>
                  </a:cubicBezTo>
                  <a:cubicBezTo>
                    <a:pt x="213" y="388"/>
                    <a:pt x="233" y="392"/>
                    <a:pt x="256" y="392"/>
                  </a:cubicBezTo>
                  <a:cubicBezTo>
                    <a:pt x="301" y="392"/>
                    <a:pt x="339" y="375"/>
                    <a:pt x="369" y="342"/>
                  </a:cubicBezTo>
                  <a:cubicBezTo>
                    <a:pt x="399" y="310"/>
                    <a:pt x="414" y="262"/>
                    <a:pt x="414" y="200"/>
                  </a:cubicBezTo>
                  <a:cubicBezTo>
                    <a:pt x="414" y="143"/>
                    <a:pt x="400" y="96"/>
                    <a:pt x="373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3" y="263"/>
                  </a:moveTo>
                  <a:cubicBezTo>
                    <a:pt x="242" y="277"/>
                    <a:pt x="228" y="284"/>
                    <a:pt x="211" y="284"/>
                  </a:cubicBezTo>
                  <a:cubicBezTo>
                    <a:pt x="192" y="284"/>
                    <a:pt x="176" y="277"/>
                    <a:pt x="164" y="263"/>
                  </a:cubicBezTo>
                  <a:cubicBezTo>
                    <a:pt x="151" y="248"/>
                    <a:pt x="145" y="226"/>
                    <a:pt x="145" y="197"/>
                  </a:cubicBezTo>
                  <a:cubicBezTo>
                    <a:pt x="145" y="165"/>
                    <a:pt x="151" y="142"/>
                    <a:pt x="163" y="127"/>
                  </a:cubicBezTo>
                  <a:cubicBezTo>
                    <a:pt x="176" y="113"/>
                    <a:pt x="191" y="106"/>
                    <a:pt x="209" y="106"/>
                  </a:cubicBezTo>
                  <a:cubicBezTo>
                    <a:pt x="226" y="106"/>
                    <a:pt x="241" y="113"/>
                    <a:pt x="252" y="127"/>
                  </a:cubicBezTo>
                  <a:cubicBezTo>
                    <a:pt x="264" y="141"/>
                    <a:pt x="270" y="163"/>
                    <a:pt x="270" y="194"/>
                  </a:cubicBezTo>
                  <a:cubicBezTo>
                    <a:pt x="270" y="227"/>
                    <a:pt x="264" y="250"/>
                    <a:pt x="253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7">
              <a:extLst>
                <a:ext uri="{FF2B5EF4-FFF2-40B4-BE49-F238E27FC236}">
                  <a16:creationId xmlns:a16="http://schemas.microsoft.com/office/drawing/2014/main" id="{E35D3523-DC4C-4FDC-A518-87D0EE2478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37397" y="2263426"/>
              <a:ext cx="717491" cy="935251"/>
            </a:xfrm>
            <a:custGeom>
              <a:avLst/>
              <a:gdLst>
                <a:gd name="T0" fmla="*/ 2147483646 w 295"/>
                <a:gd name="T1" fmla="*/ 2147483646 h 384"/>
                <a:gd name="T2" fmla="*/ 2147483646 w 295"/>
                <a:gd name="T3" fmla="*/ 2147483646 h 384"/>
                <a:gd name="T4" fmla="*/ 2147483646 w 295"/>
                <a:gd name="T5" fmla="*/ 2147483646 h 384"/>
                <a:gd name="T6" fmla="*/ 0 w 295"/>
                <a:gd name="T7" fmla="*/ 2147483646 h 384"/>
                <a:gd name="T8" fmla="*/ 0 w 295"/>
                <a:gd name="T9" fmla="*/ 2147483646 h 384"/>
                <a:gd name="T10" fmla="*/ 2147483646 w 295"/>
                <a:gd name="T11" fmla="*/ 2147483646 h 384"/>
                <a:gd name="T12" fmla="*/ 2147483646 w 295"/>
                <a:gd name="T13" fmla="*/ 2147483646 h 384"/>
                <a:gd name="T14" fmla="*/ 2147483646 w 295"/>
                <a:gd name="T15" fmla="*/ 2147483646 h 384"/>
                <a:gd name="T16" fmla="*/ 2147483646 w 295"/>
                <a:gd name="T17" fmla="*/ 2147483646 h 384"/>
                <a:gd name="T18" fmla="*/ 2147483646 w 295"/>
                <a:gd name="T19" fmla="*/ 2147483646 h 384"/>
                <a:gd name="T20" fmla="*/ 2147483646 w 295"/>
                <a:gd name="T21" fmla="*/ 2147483646 h 384"/>
                <a:gd name="T22" fmla="*/ 2147483646 w 295"/>
                <a:gd name="T23" fmla="*/ 0 h 384"/>
                <a:gd name="T24" fmla="*/ 2147483646 w 295"/>
                <a:gd name="T25" fmla="*/ 2147483646 h 3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5" h="384">
                  <a:moveTo>
                    <a:pt x="174" y="15"/>
                  </a:moveTo>
                  <a:cubicBezTo>
                    <a:pt x="161" y="25"/>
                    <a:pt x="147" y="43"/>
                    <a:pt x="134" y="70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144" y="384"/>
                    <a:pt x="144" y="384"/>
                    <a:pt x="144" y="384"/>
                  </a:cubicBezTo>
                  <a:cubicBezTo>
                    <a:pt x="144" y="258"/>
                    <a:pt x="144" y="258"/>
                    <a:pt x="144" y="258"/>
                  </a:cubicBezTo>
                  <a:cubicBezTo>
                    <a:pt x="144" y="198"/>
                    <a:pt x="152" y="157"/>
                    <a:pt x="167" y="135"/>
                  </a:cubicBezTo>
                  <a:cubicBezTo>
                    <a:pt x="177" y="119"/>
                    <a:pt x="192" y="111"/>
                    <a:pt x="210" y="111"/>
                  </a:cubicBezTo>
                  <a:cubicBezTo>
                    <a:pt x="220" y="111"/>
                    <a:pt x="234" y="115"/>
                    <a:pt x="251" y="122"/>
                  </a:cubicBezTo>
                  <a:cubicBezTo>
                    <a:pt x="295" y="20"/>
                    <a:pt x="295" y="20"/>
                    <a:pt x="295" y="20"/>
                  </a:cubicBezTo>
                  <a:cubicBezTo>
                    <a:pt x="270" y="7"/>
                    <a:pt x="247" y="0"/>
                    <a:pt x="226" y="0"/>
                  </a:cubicBezTo>
                  <a:cubicBezTo>
                    <a:pt x="205" y="0"/>
                    <a:pt x="188" y="5"/>
                    <a:pt x="174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41564EED-9B90-4855-A118-79BA723FB14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13777" y="2244339"/>
              <a:ext cx="937522" cy="1011598"/>
            </a:xfrm>
            <a:custGeom>
              <a:avLst/>
              <a:gdLst>
                <a:gd name="T0" fmla="*/ 2147483646 w 384"/>
                <a:gd name="T1" fmla="*/ 0 h 415"/>
                <a:gd name="T2" fmla="*/ 0 w 384"/>
                <a:gd name="T3" fmla="*/ 2147483646 h 415"/>
                <a:gd name="T4" fmla="*/ 2147483646 w 384"/>
                <a:gd name="T5" fmla="*/ 2147483646 h 415"/>
                <a:gd name="T6" fmla="*/ 2147483646 w 384"/>
                <a:gd name="T7" fmla="*/ 2147483646 h 415"/>
                <a:gd name="T8" fmla="*/ 2147483646 w 384"/>
                <a:gd name="T9" fmla="*/ 2147483646 h 415"/>
                <a:gd name="T10" fmla="*/ 2147483646 w 384"/>
                <a:gd name="T11" fmla="*/ 2147483646 h 415"/>
                <a:gd name="T12" fmla="*/ 2147483646 w 384"/>
                <a:gd name="T13" fmla="*/ 2147483646 h 415"/>
                <a:gd name="T14" fmla="*/ 2147483646 w 384"/>
                <a:gd name="T15" fmla="*/ 2147483646 h 415"/>
                <a:gd name="T16" fmla="*/ 2147483646 w 384"/>
                <a:gd name="T17" fmla="*/ 0 h 415"/>
                <a:gd name="T18" fmla="*/ 2147483646 w 384"/>
                <a:gd name="T19" fmla="*/ 2147483646 h 415"/>
                <a:gd name="T20" fmla="*/ 2147483646 w 384"/>
                <a:gd name="T21" fmla="*/ 2147483646 h 415"/>
                <a:gd name="T22" fmla="*/ 2147483646 w 384"/>
                <a:gd name="T23" fmla="*/ 2147483646 h 415"/>
                <a:gd name="T24" fmla="*/ 2147483646 w 384"/>
                <a:gd name="T25" fmla="*/ 2147483646 h 415"/>
                <a:gd name="T26" fmla="*/ 2147483646 w 384"/>
                <a:gd name="T27" fmla="*/ 2147483646 h 4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4" h="415">
                  <a:moveTo>
                    <a:pt x="208" y="0"/>
                  </a:moveTo>
                  <a:cubicBezTo>
                    <a:pt x="117" y="0"/>
                    <a:pt x="0" y="66"/>
                    <a:pt x="0" y="208"/>
                  </a:cubicBezTo>
                  <a:cubicBezTo>
                    <a:pt x="0" y="373"/>
                    <a:pt x="132" y="415"/>
                    <a:pt x="197" y="415"/>
                  </a:cubicBezTo>
                  <a:cubicBezTo>
                    <a:pt x="282" y="415"/>
                    <a:pt x="339" y="381"/>
                    <a:pt x="364" y="366"/>
                  </a:cubicBezTo>
                  <a:cubicBezTo>
                    <a:pt x="363" y="227"/>
                    <a:pt x="363" y="227"/>
                    <a:pt x="363" y="227"/>
                  </a:cubicBezTo>
                  <a:cubicBezTo>
                    <a:pt x="338" y="254"/>
                    <a:pt x="292" y="288"/>
                    <a:pt x="230" y="293"/>
                  </a:cubicBezTo>
                  <a:cubicBezTo>
                    <a:pt x="211" y="294"/>
                    <a:pt x="191" y="286"/>
                    <a:pt x="184" y="282"/>
                  </a:cubicBezTo>
                  <a:cubicBezTo>
                    <a:pt x="384" y="140"/>
                    <a:pt x="384" y="140"/>
                    <a:pt x="384" y="140"/>
                  </a:cubicBezTo>
                  <a:cubicBezTo>
                    <a:pt x="369" y="91"/>
                    <a:pt x="338" y="0"/>
                    <a:pt x="208" y="0"/>
                  </a:cubicBezTo>
                  <a:close/>
                  <a:moveTo>
                    <a:pt x="131" y="210"/>
                  </a:moveTo>
                  <a:cubicBezTo>
                    <a:pt x="129" y="202"/>
                    <a:pt x="127" y="195"/>
                    <a:pt x="127" y="188"/>
                  </a:cubicBezTo>
                  <a:cubicBezTo>
                    <a:pt x="127" y="141"/>
                    <a:pt x="158" y="115"/>
                    <a:pt x="195" y="115"/>
                  </a:cubicBezTo>
                  <a:cubicBezTo>
                    <a:pt x="206" y="115"/>
                    <a:pt x="230" y="118"/>
                    <a:pt x="239" y="129"/>
                  </a:cubicBezTo>
                  <a:lnTo>
                    <a:pt x="131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C41E2E97-5A07-4E0E-9A9A-5F816AC86D3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2901" y="2244339"/>
              <a:ext cx="937522" cy="1011598"/>
            </a:xfrm>
            <a:custGeom>
              <a:avLst/>
              <a:gdLst>
                <a:gd name="T0" fmla="*/ 2147483646 w 384"/>
                <a:gd name="T1" fmla="*/ 0 h 415"/>
                <a:gd name="T2" fmla="*/ 0 w 384"/>
                <a:gd name="T3" fmla="*/ 2147483646 h 415"/>
                <a:gd name="T4" fmla="*/ 2147483646 w 384"/>
                <a:gd name="T5" fmla="*/ 2147483646 h 415"/>
                <a:gd name="T6" fmla="*/ 2147483646 w 384"/>
                <a:gd name="T7" fmla="*/ 2147483646 h 415"/>
                <a:gd name="T8" fmla="*/ 2147483646 w 384"/>
                <a:gd name="T9" fmla="*/ 2147483646 h 415"/>
                <a:gd name="T10" fmla="*/ 2147483646 w 384"/>
                <a:gd name="T11" fmla="*/ 2147483646 h 415"/>
                <a:gd name="T12" fmla="*/ 2147483646 w 384"/>
                <a:gd name="T13" fmla="*/ 2147483646 h 415"/>
                <a:gd name="T14" fmla="*/ 2147483646 w 384"/>
                <a:gd name="T15" fmla="*/ 2147483646 h 415"/>
                <a:gd name="T16" fmla="*/ 2147483646 w 384"/>
                <a:gd name="T17" fmla="*/ 0 h 415"/>
                <a:gd name="T18" fmla="*/ 2147483646 w 384"/>
                <a:gd name="T19" fmla="*/ 2147483646 h 415"/>
                <a:gd name="T20" fmla="*/ 2147483646 w 384"/>
                <a:gd name="T21" fmla="*/ 2147483646 h 415"/>
                <a:gd name="T22" fmla="*/ 2147483646 w 384"/>
                <a:gd name="T23" fmla="*/ 2147483646 h 415"/>
                <a:gd name="T24" fmla="*/ 2147483646 w 384"/>
                <a:gd name="T25" fmla="*/ 2147483646 h 415"/>
                <a:gd name="T26" fmla="*/ 2147483646 w 384"/>
                <a:gd name="T27" fmla="*/ 2147483646 h 4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4" h="415">
                  <a:moveTo>
                    <a:pt x="208" y="0"/>
                  </a:moveTo>
                  <a:cubicBezTo>
                    <a:pt x="117" y="0"/>
                    <a:pt x="0" y="66"/>
                    <a:pt x="0" y="208"/>
                  </a:cubicBezTo>
                  <a:cubicBezTo>
                    <a:pt x="0" y="373"/>
                    <a:pt x="132" y="415"/>
                    <a:pt x="197" y="415"/>
                  </a:cubicBezTo>
                  <a:cubicBezTo>
                    <a:pt x="281" y="415"/>
                    <a:pt x="339" y="381"/>
                    <a:pt x="363" y="366"/>
                  </a:cubicBezTo>
                  <a:cubicBezTo>
                    <a:pt x="363" y="227"/>
                    <a:pt x="363" y="227"/>
                    <a:pt x="363" y="227"/>
                  </a:cubicBezTo>
                  <a:cubicBezTo>
                    <a:pt x="338" y="254"/>
                    <a:pt x="292" y="288"/>
                    <a:pt x="230" y="293"/>
                  </a:cubicBezTo>
                  <a:cubicBezTo>
                    <a:pt x="211" y="294"/>
                    <a:pt x="191" y="286"/>
                    <a:pt x="184" y="282"/>
                  </a:cubicBezTo>
                  <a:cubicBezTo>
                    <a:pt x="384" y="140"/>
                    <a:pt x="384" y="140"/>
                    <a:pt x="384" y="140"/>
                  </a:cubicBezTo>
                  <a:cubicBezTo>
                    <a:pt x="369" y="91"/>
                    <a:pt x="338" y="0"/>
                    <a:pt x="208" y="0"/>
                  </a:cubicBezTo>
                  <a:close/>
                  <a:moveTo>
                    <a:pt x="130" y="210"/>
                  </a:moveTo>
                  <a:cubicBezTo>
                    <a:pt x="129" y="202"/>
                    <a:pt x="127" y="195"/>
                    <a:pt x="127" y="188"/>
                  </a:cubicBezTo>
                  <a:cubicBezTo>
                    <a:pt x="127" y="141"/>
                    <a:pt x="158" y="115"/>
                    <a:pt x="195" y="115"/>
                  </a:cubicBezTo>
                  <a:cubicBezTo>
                    <a:pt x="205" y="115"/>
                    <a:pt x="230" y="118"/>
                    <a:pt x="238" y="129"/>
                  </a:cubicBezTo>
                  <a:lnTo>
                    <a:pt x="130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8148"/>
            <a:ext cx="7772400" cy="640722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42285"/>
            <a:ext cx="7772400" cy="385985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3049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FCC94E-2F01-4DD8-9A52-5B6875603B13}"/>
              </a:ext>
            </a:extLst>
          </p:cNvPr>
          <p:cNvSpPr/>
          <p:nvPr userDrawn="1"/>
        </p:nvSpPr>
        <p:spPr>
          <a:xfrm>
            <a:off x="0" y="3921125"/>
            <a:ext cx="9144000" cy="865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3515632D-F3ED-4AFF-8ECC-FAB875EE73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4884738"/>
            <a:ext cx="7826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21900"/>
          </a:xfrm>
          <a:prstGeom prst="rect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708" y="4030065"/>
            <a:ext cx="7867724" cy="332586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708" y="3510574"/>
            <a:ext cx="7867724" cy="384721"/>
          </a:xfrm>
        </p:spPr>
        <p:txBody>
          <a:bodyPr anchor="b"/>
          <a:lstStyle>
            <a:lvl1pPr algn="l">
              <a:defRPr sz="3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94D8C17-BFE4-4825-948C-782F8204A1E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30288" y="4906963"/>
            <a:ext cx="7645400" cy="93662"/>
          </a:xfrm>
          <a:prstGeom prst="rect">
            <a:avLst/>
          </a:prstGeom>
        </p:spPr>
        <p:txBody>
          <a:bodyPr lIns="68572" tIns="34286" rIns="68572" bIns="34286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4948C7-CF41-4C2A-9A65-DA7F85DC75D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22C705-AC0C-45C5-ADF4-3BF808F677A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256295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oc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F14E3616-6A56-4F81-AC2F-C794CBBB3197}"/>
              </a:ext>
            </a:extLst>
          </p:cNvPr>
          <p:cNvSpPr/>
          <p:nvPr userDrawn="1"/>
        </p:nvSpPr>
        <p:spPr>
          <a:xfrm>
            <a:off x="0" y="3921125"/>
            <a:ext cx="9144000" cy="865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467A0D1-D67C-4F71-9E1C-4A5D1FE48D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4884738"/>
            <a:ext cx="7826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00" y="3509863"/>
            <a:ext cx="7867800" cy="384721"/>
          </a:xfrm>
        </p:spPr>
        <p:txBody>
          <a:bodyPr anchor="b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92708" y="4030065"/>
            <a:ext cx="7867724" cy="332586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932504E0-3E57-4FE9-A629-9A97149308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30288" y="4906963"/>
            <a:ext cx="7645400" cy="93662"/>
          </a:xfrm>
          <a:prstGeom prst="rect">
            <a:avLst/>
          </a:prstGeom>
        </p:spPr>
        <p:txBody>
          <a:bodyPr lIns="68572" tIns="34286" rIns="68572" bIns="34286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EB8F6EC-1F69-4AC1-A688-C4AEC46683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AA6AB-D662-4515-B408-8D333C208BF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042822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/>
          </p:nvPr>
        </p:nvSpPr>
        <p:spPr>
          <a:xfrm>
            <a:off x="172642" y="988200"/>
            <a:ext cx="2808000" cy="3639600"/>
          </a:xfrm>
          <a:noFill/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182567" y="988200"/>
            <a:ext cx="2808000" cy="3639600"/>
          </a:xfrm>
          <a:noFill/>
        </p:spPr>
        <p:txBody>
          <a:bodyPr>
            <a:noAutofit/>
          </a:bodyPr>
          <a:lstStyle>
            <a:lvl1pPr marL="0" marR="0" indent="0" algn="l" defTabSz="685722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7"/>
          </p:nvPr>
        </p:nvSpPr>
        <p:spPr>
          <a:xfrm>
            <a:off x="6192492" y="988200"/>
            <a:ext cx="2808000" cy="3639600"/>
          </a:xfrm>
          <a:noFill/>
        </p:spPr>
        <p:txBody>
          <a:bodyPr>
            <a:noAutofit/>
          </a:bodyPr>
          <a:lstStyle>
            <a:lvl1pPr marL="0" marR="0" indent="0" algn="l" defTabSz="685722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B3FE10-B3DA-49FC-B67B-3F95A005C65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lIns="68572" tIns="34286" rIns="68572" bIns="34286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A4637-D108-4C89-A627-E7175ACB24A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9882-7523-467F-BBD7-09A6B1C42908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630699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 lIns="53994" tIns="53994" rIns="53994" bIns="53994" rtlCol="0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50" y="1434938"/>
            <a:ext cx="2887191" cy="2269525"/>
          </a:xfrm>
          <a:solidFill>
            <a:schemeClr val="bg1">
              <a:alpha val="80000"/>
            </a:schemeClr>
          </a:solidFill>
        </p:spPr>
        <p:txBody>
          <a:bodyPr lIns="161982" tIns="53994" rIns="134985" bIns="53994" anchor="ctr">
            <a:normAutofit/>
          </a:bodyPr>
          <a:lstStyle>
            <a:lvl1pPr>
              <a:defRPr sz="2700"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4066" y="4886325"/>
            <a:ext cx="777478" cy="182166"/>
          </a:xfr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>
            <a:normAutofit/>
          </a:bodyPr>
          <a:lstStyle>
            <a:lvl1pPr>
              <a:defRPr sz="5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46E4817-F6F6-4581-82F8-C5F3F9DC5F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lIns="68572" tIns="34286" rIns="68572" bIns="34286">
            <a:noAutofit/>
          </a:bodyPr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2A79F09-34A9-4FE3-9CE8-8F9E842DCF3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9C0D93E-30BC-4444-BEC7-2E891F641568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432661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5">
            <a:extLst>
              <a:ext uri="{FF2B5EF4-FFF2-40B4-BE49-F238E27FC236}">
                <a16:creationId xmlns:a16="http://schemas.microsoft.com/office/drawing/2014/main" id="{FD1F69F9-8504-4B2C-BC34-FABC8A999A36}"/>
              </a:ext>
            </a:extLst>
          </p:cNvPr>
          <p:cNvSpPr/>
          <p:nvPr userDrawn="1"/>
        </p:nvSpPr>
        <p:spPr>
          <a:xfrm rot="16200000">
            <a:off x="4139407" y="1932781"/>
            <a:ext cx="855662" cy="98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6B3A95EF-402F-44FA-9C33-DB3751448E26}"/>
              </a:ext>
            </a:extLst>
          </p:cNvPr>
          <p:cNvSpPr/>
          <p:nvPr userDrawn="1"/>
        </p:nvSpPr>
        <p:spPr>
          <a:xfrm>
            <a:off x="1303338" y="1978025"/>
            <a:ext cx="6591300" cy="98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A7623F62-6A35-4A2E-BC89-F320456AEA0D}"/>
              </a:ext>
            </a:extLst>
          </p:cNvPr>
          <p:cNvSpPr/>
          <p:nvPr userDrawn="1"/>
        </p:nvSpPr>
        <p:spPr>
          <a:xfrm>
            <a:off x="173038" y="2303463"/>
            <a:ext cx="8843962" cy="23241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pic>
        <p:nvPicPr>
          <p:cNvPr id="15" name="Picture 33" descr="\\UBERSTORAGE\Clients\Pepper\PFG_001 Template\Studio\Assets\Chilli-02.png">
            <a:extLst>
              <a:ext uri="{FF2B5EF4-FFF2-40B4-BE49-F238E27FC236}">
                <a16:creationId xmlns:a16="http://schemas.microsoft.com/office/drawing/2014/main" id="{020F8563-33F0-4E88-9595-983D30818C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979488"/>
            <a:ext cx="11541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reeform 24">
            <a:extLst>
              <a:ext uri="{FF2B5EF4-FFF2-40B4-BE49-F238E27FC236}">
                <a16:creationId xmlns:a16="http://schemas.microsoft.com/office/drawing/2014/main" id="{233E6554-48F9-41E5-B98E-A37E1C0D89F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338513" y="1000125"/>
            <a:ext cx="344487" cy="465138"/>
          </a:xfrm>
          <a:custGeom>
            <a:avLst/>
            <a:gdLst>
              <a:gd name="T0" fmla="*/ 2147483646 w 413"/>
              <a:gd name="T1" fmla="*/ 0 h 557"/>
              <a:gd name="T2" fmla="*/ 2147483646 w 413"/>
              <a:gd name="T3" fmla="*/ 2147483646 h 557"/>
              <a:gd name="T4" fmla="*/ 2147483646 w 413"/>
              <a:gd name="T5" fmla="*/ 2147483646 h 557"/>
              <a:gd name="T6" fmla="*/ 2147483646 w 413"/>
              <a:gd name="T7" fmla="*/ 2147483646 h 557"/>
              <a:gd name="T8" fmla="*/ 0 w 413"/>
              <a:gd name="T9" fmla="*/ 2147483646 h 557"/>
              <a:gd name="T10" fmla="*/ 0 w 413"/>
              <a:gd name="T11" fmla="*/ 2147483646 h 557"/>
              <a:gd name="T12" fmla="*/ 2147483646 w 413"/>
              <a:gd name="T13" fmla="*/ 2147483646 h 557"/>
              <a:gd name="T14" fmla="*/ 2147483646 w 413"/>
              <a:gd name="T15" fmla="*/ 2147483646 h 557"/>
              <a:gd name="T16" fmla="*/ 2147483646 w 413"/>
              <a:gd name="T17" fmla="*/ 2147483646 h 557"/>
              <a:gd name="T18" fmla="*/ 2147483646 w 413"/>
              <a:gd name="T19" fmla="*/ 2147483646 h 557"/>
              <a:gd name="T20" fmla="*/ 2147483646 w 413"/>
              <a:gd name="T21" fmla="*/ 2147483646 h 557"/>
              <a:gd name="T22" fmla="*/ 2147483646 w 413"/>
              <a:gd name="T23" fmla="*/ 2147483646 h 557"/>
              <a:gd name="T24" fmla="*/ 2147483646 w 413"/>
              <a:gd name="T25" fmla="*/ 2147483646 h 557"/>
              <a:gd name="T26" fmla="*/ 2147483646 w 413"/>
              <a:gd name="T27" fmla="*/ 0 h 557"/>
              <a:gd name="T28" fmla="*/ 2147483646 w 413"/>
              <a:gd name="T29" fmla="*/ 2147483646 h 557"/>
              <a:gd name="T30" fmla="*/ 2147483646 w 413"/>
              <a:gd name="T31" fmla="*/ 2147483646 h 557"/>
              <a:gd name="T32" fmla="*/ 2147483646 w 413"/>
              <a:gd name="T33" fmla="*/ 2147483646 h 557"/>
              <a:gd name="T34" fmla="*/ 2147483646 w 413"/>
              <a:gd name="T35" fmla="*/ 2147483646 h 557"/>
              <a:gd name="T36" fmla="*/ 2147483646 w 413"/>
              <a:gd name="T37" fmla="*/ 2147483646 h 557"/>
              <a:gd name="T38" fmla="*/ 2147483646 w 413"/>
              <a:gd name="T39" fmla="*/ 2147483646 h 557"/>
              <a:gd name="T40" fmla="*/ 2147483646 w 413"/>
              <a:gd name="T41" fmla="*/ 2147483646 h 557"/>
              <a:gd name="T42" fmla="*/ 2147483646 w 413"/>
              <a:gd name="T43" fmla="*/ 2147483646 h 557"/>
              <a:gd name="T44" fmla="*/ 2147483646 w 413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3" h="557">
                <a:moveTo>
                  <a:pt x="256" y="0"/>
                </a:moveTo>
                <a:cubicBezTo>
                  <a:pt x="230" y="0"/>
                  <a:pt x="207" y="6"/>
                  <a:pt x="186" y="17"/>
                </a:cubicBezTo>
                <a:cubicBezTo>
                  <a:pt x="170" y="25"/>
                  <a:pt x="153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5" y="557"/>
                  <a:pt x="145" y="557"/>
                  <a:pt x="145" y="557"/>
                </a:cubicBezTo>
                <a:cubicBezTo>
                  <a:pt x="145" y="347"/>
                  <a:pt x="145" y="347"/>
                  <a:pt x="145" y="347"/>
                </a:cubicBezTo>
                <a:cubicBezTo>
                  <a:pt x="160" y="362"/>
                  <a:pt x="176" y="373"/>
                  <a:pt x="194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8" y="375"/>
                  <a:pt x="368" y="342"/>
                </a:cubicBezTo>
                <a:cubicBezTo>
                  <a:pt x="398" y="310"/>
                  <a:pt x="413" y="262"/>
                  <a:pt x="413" y="200"/>
                </a:cubicBezTo>
                <a:cubicBezTo>
                  <a:pt x="413" y="143"/>
                  <a:pt x="399" y="96"/>
                  <a:pt x="372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2" y="263"/>
                </a:moveTo>
                <a:cubicBezTo>
                  <a:pt x="241" y="277"/>
                  <a:pt x="227" y="284"/>
                  <a:pt x="210" y="284"/>
                </a:cubicBezTo>
                <a:cubicBezTo>
                  <a:pt x="191" y="284"/>
                  <a:pt x="176" y="277"/>
                  <a:pt x="163" y="263"/>
                </a:cubicBezTo>
                <a:cubicBezTo>
                  <a:pt x="151" y="248"/>
                  <a:pt x="144" y="226"/>
                  <a:pt x="144" y="197"/>
                </a:cubicBezTo>
                <a:cubicBezTo>
                  <a:pt x="144" y="165"/>
                  <a:pt x="150" y="142"/>
                  <a:pt x="163" y="127"/>
                </a:cubicBezTo>
                <a:cubicBezTo>
                  <a:pt x="175" y="113"/>
                  <a:pt x="190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3" y="141"/>
                  <a:pt x="269" y="163"/>
                  <a:pt x="269" y="194"/>
                </a:cubicBezTo>
                <a:cubicBezTo>
                  <a:pt x="269" y="227"/>
                  <a:pt x="264" y="250"/>
                  <a:pt x="252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17" name="Freeform 25">
            <a:extLst>
              <a:ext uri="{FF2B5EF4-FFF2-40B4-BE49-F238E27FC236}">
                <a16:creationId xmlns:a16="http://schemas.microsoft.com/office/drawing/2014/main" id="{E263D54C-93F8-4117-92B3-EE75338444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049713" y="1000125"/>
            <a:ext cx="346075" cy="465138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18" name="Freeform 26">
            <a:extLst>
              <a:ext uri="{FF2B5EF4-FFF2-40B4-BE49-F238E27FC236}">
                <a16:creationId xmlns:a16="http://schemas.microsoft.com/office/drawing/2014/main" id="{8A98BB0E-C551-4873-BA96-45AAD258B7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21188" y="1000125"/>
            <a:ext cx="344487" cy="465138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6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1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19" name="Freeform 27">
            <a:extLst>
              <a:ext uri="{FF2B5EF4-FFF2-40B4-BE49-F238E27FC236}">
                <a16:creationId xmlns:a16="http://schemas.microsoft.com/office/drawing/2014/main" id="{A4668320-D276-4C1E-8824-1745F1123169}"/>
              </a:ext>
            </a:extLst>
          </p:cNvPr>
          <p:cNvSpPr>
            <a:spLocks/>
          </p:cNvSpPr>
          <p:nvPr userDrawn="1"/>
        </p:nvSpPr>
        <p:spPr bwMode="auto">
          <a:xfrm>
            <a:off x="5143500" y="1003300"/>
            <a:ext cx="246063" cy="320675"/>
          </a:xfrm>
          <a:custGeom>
            <a:avLst/>
            <a:gdLst>
              <a:gd name="T0" fmla="*/ 2147483646 w 295"/>
              <a:gd name="T1" fmla="*/ 2147483646 h 384"/>
              <a:gd name="T2" fmla="*/ 2147483646 w 295"/>
              <a:gd name="T3" fmla="*/ 2147483646 h 384"/>
              <a:gd name="T4" fmla="*/ 2147483646 w 295"/>
              <a:gd name="T5" fmla="*/ 2147483646 h 384"/>
              <a:gd name="T6" fmla="*/ 0 w 295"/>
              <a:gd name="T7" fmla="*/ 2147483646 h 384"/>
              <a:gd name="T8" fmla="*/ 0 w 295"/>
              <a:gd name="T9" fmla="*/ 2147483646 h 384"/>
              <a:gd name="T10" fmla="*/ 2147483646 w 295"/>
              <a:gd name="T11" fmla="*/ 2147483646 h 384"/>
              <a:gd name="T12" fmla="*/ 2147483646 w 295"/>
              <a:gd name="T13" fmla="*/ 2147483646 h 384"/>
              <a:gd name="T14" fmla="*/ 2147483646 w 295"/>
              <a:gd name="T15" fmla="*/ 2147483646 h 384"/>
              <a:gd name="T16" fmla="*/ 2147483646 w 295"/>
              <a:gd name="T17" fmla="*/ 2147483646 h 384"/>
              <a:gd name="T18" fmla="*/ 2147483646 w 295"/>
              <a:gd name="T19" fmla="*/ 2147483646 h 384"/>
              <a:gd name="T20" fmla="*/ 2147483646 w 295"/>
              <a:gd name="T21" fmla="*/ 2147483646 h 384"/>
              <a:gd name="T22" fmla="*/ 2147483646 w 295"/>
              <a:gd name="T23" fmla="*/ 0 h 384"/>
              <a:gd name="T24" fmla="*/ 2147483646 w 295"/>
              <a:gd name="T25" fmla="*/ 2147483646 h 38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5" h="384">
                <a:moveTo>
                  <a:pt x="174" y="15"/>
                </a:moveTo>
                <a:cubicBezTo>
                  <a:pt x="161" y="25"/>
                  <a:pt x="147" y="43"/>
                  <a:pt x="134" y="70"/>
                </a:cubicBezTo>
                <a:cubicBezTo>
                  <a:pt x="134" y="8"/>
                  <a:pt x="134" y="8"/>
                  <a:pt x="13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84"/>
                  <a:pt x="0" y="384"/>
                  <a:pt x="0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4" y="198"/>
                  <a:pt x="152" y="157"/>
                  <a:pt x="167" y="135"/>
                </a:cubicBezTo>
                <a:cubicBezTo>
                  <a:pt x="177" y="119"/>
                  <a:pt x="192" y="111"/>
                  <a:pt x="210" y="111"/>
                </a:cubicBezTo>
                <a:cubicBezTo>
                  <a:pt x="220" y="111"/>
                  <a:pt x="234" y="115"/>
                  <a:pt x="251" y="122"/>
                </a:cubicBezTo>
                <a:cubicBezTo>
                  <a:pt x="295" y="20"/>
                  <a:pt x="295" y="20"/>
                  <a:pt x="295" y="20"/>
                </a:cubicBezTo>
                <a:cubicBezTo>
                  <a:pt x="270" y="7"/>
                  <a:pt x="247" y="0"/>
                  <a:pt x="226" y="0"/>
                </a:cubicBezTo>
                <a:cubicBezTo>
                  <a:pt x="205" y="0"/>
                  <a:pt x="188" y="5"/>
                  <a:pt x="174" y="1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20" name="Freeform 28">
            <a:extLst>
              <a:ext uri="{FF2B5EF4-FFF2-40B4-BE49-F238E27FC236}">
                <a16:creationId xmlns:a16="http://schemas.microsoft.com/office/drawing/2014/main" id="{6A25193A-6909-434C-A96F-45973E8222B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792663" y="982663"/>
            <a:ext cx="320675" cy="347662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2" y="415"/>
                  <a:pt x="339" y="381"/>
                  <a:pt x="364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1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6" y="115"/>
                  <a:pt x="230" y="118"/>
                  <a:pt x="239" y="129"/>
                </a:cubicBezTo>
                <a:lnTo>
                  <a:pt x="131" y="2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id="{B0023A16-FD11-4F13-AB11-7E10494518A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705225" y="982663"/>
            <a:ext cx="320675" cy="347662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1" y="415"/>
                  <a:pt x="339" y="381"/>
                  <a:pt x="363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0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5" y="115"/>
                  <a:pt x="230" y="118"/>
                  <a:pt x="238" y="129"/>
                </a:cubicBezTo>
                <a:lnTo>
                  <a:pt x="130" y="2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809555" y="1734230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4023990" y="1734230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7192902" y="1734230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467544" y="2931348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7"/>
          </p:nvPr>
        </p:nvSpPr>
        <p:spPr>
          <a:xfrm>
            <a:off x="467916" y="3173791"/>
            <a:ext cx="1835944" cy="1322785"/>
          </a:xfrm>
        </p:spPr>
        <p:txBody>
          <a:bodyPr/>
          <a:lstStyle>
            <a:lvl1pPr marL="134985" indent="-134985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69969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3653657" y="2931348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19"/>
          </p:nvPr>
        </p:nvSpPr>
        <p:spPr>
          <a:xfrm>
            <a:off x="3654029" y="3173791"/>
            <a:ext cx="1835944" cy="1322785"/>
          </a:xfrm>
        </p:spPr>
        <p:txBody>
          <a:bodyPr/>
          <a:lstStyle>
            <a:lvl1pPr marL="134985" indent="-134985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69969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850893" y="2931348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7"/>
          <p:cNvSpPr>
            <a:spLocks noGrp="1"/>
          </p:cNvSpPr>
          <p:nvPr>
            <p:ph type="body" sz="quarter" idx="21"/>
          </p:nvPr>
        </p:nvSpPr>
        <p:spPr>
          <a:xfrm>
            <a:off x="6850893" y="3173791"/>
            <a:ext cx="1835944" cy="1322785"/>
          </a:xfrm>
        </p:spPr>
        <p:txBody>
          <a:bodyPr/>
          <a:lstStyle>
            <a:lvl1pPr marL="134985" indent="-134985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69969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AF8A4F32-BD42-4C77-AB5E-74871503B6EC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lIns="68572" tIns="34286" rIns="68572" bIns="34286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82D817E0-606D-498B-88F9-1CCCF28A5F89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D019D-E5D0-40F7-A793-3827E62A822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7412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5">
            <a:extLst>
              <a:ext uri="{FF2B5EF4-FFF2-40B4-BE49-F238E27FC236}">
                <a16:creationId xmlns:a16="http://schemas.microsoft.com/office/drawing/2014/main" id="{3D6533DA-C65B-4B1C-8413-D8D73D6EC370}"/>
              </a:ext>
            </a:extLst>
          </p:cNvPr>
          <p:cNvSpPr/>
          <p:nvPr userDrawn="1"/>
        </p:nvSpPr>
        <p:spPr>
          <a:xfrm>
            <a:off x="481013" y="788988"/>
            <a:ext cx="2465387" cy="246538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 defTabSz="68572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C9F5A26-5F0B-4A56-AAA4-6DB87CDBDB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3425825"/>
            <a:ext cx="268446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1" hangingPunct="1"/>
            <a:r>
              <a:rPr lang="en-AU" altLang="en-US" sz="2400" b="1">
                <a:solidFill>
                  <a:schemeClr val="accent1"/>
                </a:solidFill>
              </a:rPr>
              <a:t>The Pepper Group</a:t>
            </a:r>
            <a:br>
              <a:rPr lang="en-AU" altLang="en-US" sz="2100" b="1"/>
            </a:br>
            <a:r>
              <a:rPr lang="en-AU" altLang="en-US" sz="2100"/>
              <a:t>Executive Team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78670" y="789385"/>
            <a:ext cx="1870472" cy="2637234"/>
          </a:xfrm>
        </p:spPr>
        <p:txBody>
          <a:bodyPr lIns="53994" tIns="53994" rIns="53994" bIns="53994" rtlCol="0"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C37D17E-F232-4671-B3DD-66A98220958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30288" y="4886325"/>
            <a:ext cx="7645400" cy="134938"/>
          </a:xfrm>
          <a:prstGeom prst="rect">
            <a:avLst/>
          </a:prstGeom>
        </p:spPr>
        <p:txBody>
          <a:bodyPr lIns="68572" tIns="34286" rIns="68572" bIns="34286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AU"/>
              <a:t>Copyright 2015 Pepper. Confidential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089D7A8-3D07-4D0E-8181-64536D423FA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363E9-A299-4D9C-959C-666AB20EF51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0159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Pepper_oldlogo_MM white.ai">
            <a:extLst>
              <a:ext uri="{FF2B5EF4-FFF2-40B4-BE49-F238E27FC236}">
                <a16:creationId xmlns:a16="http://schemas.microsoft.com/office/drawing/2014/main" id="{ABDE43B4-5669-429F-94E4-8CA14DE5AE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563563"/>
            <a:ext cx="396875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46722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Pepper_oldlogo_MM white.ai">
            <a:extLst>
              <a:ext uri="{FF2B5EF4-FFF2-40B4-BE49-F238E27FC236}">
                <a16:creationId xmlns:a16="http://schemas.microsoft.com/office/drawing/2014/main" id="{6FB9A8DA-8EEA-45FA-BAC5-4F9577F3DB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88" y="3656013"/>
            <a:ext cx="34178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2375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d Background – Blank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9711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 descr="\\UBERSTORAGE\Clients\Pepper\PFG_001 Template\Studio\Assets\Chilli-02.png">
            <a:extLst>
              <a:ext uri="{FF2B5EF4-FFF2-40B4-BE49-F238E27FC236}">
                <a16:creationId xmlns:a16="http://schemas.microsoft.com/office/drawing/2014/main" id="{E984F361-7C34-416F-A418-A6DF041FB2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3" y="2046288"/>
            <a:ext cx="2528887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4">
            <a:extLst>
              <a:ext uri="{FF2B5EF4-FFF2-40B4-BE49-F238E27FC236}">
                <a16:creationId xmlns:a16="http://schemas.microsoft.com/office/drawing/2014/main" id="{5499F080-B141-46C8-8B3D-766EE77EB17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995488" y="2084388"/>
            <a:ext cx="755650" cy="1019175"/>
          </a:xfrm>
          <a:custGeom>
            <a:avLst/>
            <a:gdLst>
              <a:gd name="T0" fmla="*/ 2147483646 w 413"/>
              <a:gd name="T1" fmla="*/ 0 h 557"/>
              <a:gd name="T2" fmla="*/ 2147483646 w 413"/>
              <a:gd name="T3" fmla="*/ 2147483646 h 557"/>
              <a:gd name="T4" fmla="*/ 2147483646 w 413"/>
              <a:gd name="T5" fmla="*/ 2147483646 h 557"/>
              <a:gd name="T6" fmla="*/ 2147483646 w 413"/>
              <a:gd name="T7" fmla="*/ 2147483646 h 557"/>
              <a:gd name="T8" fmla="*/ 0 w 413"/>
              <a:gd name="T9" fmla="*/ 2147483646 h 557"/>
              <a:gd name="T10" fmla="*/ 0 w 413"/>
              <a:gd name="T11" fmla="*/ 2147483646 h 557"/>
              <a:gd name="T12" fmla="*/ 2147483646 w 413"/>
              <a:gd name="T13" fmla="*/ 2147483646 h 557"/>
              <a:gd name="T14" fmla="*/ 2147483646 w 413"/>
              <a:gd name="T15" fmla="*/ 2147483646 h 557"/>
              <a:gd name="T16" fmla="*/ 2147483646 w 413"/>
              <a:gd name="T17" fmla="*/ 2147483646 h 557"/>
              <a:gd name="T18" fmla="*/ 2147483646 w 413"/>
              <a:gd name="T19" fmla="*/ 2147483646 h 557"/>
              <a:gd name="T20" fmla="*/ 2147483646 w 413"/>
              <a:gd name="T21" fmla="*/ 2147483646 h 557"/>
              <a:gd name="T22" fmla="*/ 2147483646 w 413"/>
              <a:gd name="T23" fmla="*/ 2147483646 h 557"/>
              <a:gd name="T24" fmla="*/ 2147483646 w 413"/>
              <a:gd name="T25" fmla="*/ 2147483646 h 557"/>
              <a:gd name="T26" fmla="*/ 2147483646 w 413"/>
              <a:gd name="T27" fmla="*/ 0 h 557"/>
              <a:gd name="T28" fmla="*/ 2147483646 w 413"/>
              <a:gd name="T29" fmla="*/ 2147483646 h 557"/>
              <a:gd name="T30" fmla="*/ 2147483646 w 413"/>
              <a:gd name="T31" fmla="*/ 2147483646 h 557"/>
              <a:gd name="T32" fmla="*/ 2147483646 w 413"/>
              <a:gd name="T33" fmla="*/ 2147483646 h 557"/>
              <a:gd name="T34" fmla="*/ 2147483646 w 413"/>
              <a:gd name="T35" fmla="*/ 2147483646 h 557"/>
              <a:gd name="T36" fmla="*/ 2147483646 w 413"/>
              <a:gd name="T37" fmla="*/ 2147483646 h 557"/>
              <a:gd name="T38" fmla="*/ 2147483646 w 413"/>
              <a:gd name="T39" fmla="*/ 2147483646 h 557"/>
              <a:gd name="T40" fmla="*/ 2147483646 w 413"/>
              <a:gd name="T41" fmla="*/ 2147483646 h 557"/>
              <a:gd name="T42" fmla="*/ 2147483646 w 413"/>
              <a:gd name="T43" fmla="*/ 2147483646 h 557"/>
              <a:gd name="T44" fmla="*/ 2147483646 w 413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3" h="557">
                <a:moveTo>
                  <a:pt x="256" y="0"/>
                </a:moveTo>
                <a:cubicBezTo>
                  <a:pt x="230" y="0"/>
                  <a:pt x="207" y="6"/>
                  <a:pt x="186" y="17"/>
                </a:cubicBezTo>
                <a:cubicBezTo>
                  <a:pt x="170" y="25"/>
                  <a:pt x="153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5" y="557"/>
                  <a:pt x="145" y="557"/>
                  <a:pt x="145" y="557"/>
                </a:cubicBezTo>
                <a:cubicBezTo>
                  <a:pt x="145" y="347"/>
                  <a:pt x="145" y="347"/>
                  <a:pt x="145" y="347"/>
                </a:cubicBezTo>
                <a:cubicBezTo>
                  <a:pt x="160" y="362"/>
                  <a:pt x="176" y="373"/>
                  <a:pt x="194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8" y="375"/>
                  <a:pt x="368" y="342"/>
                </a:cubicBezTo>
                <a:cubicBezTo>
                  <a:pt x="398" y="310"/>
                  <a:pt x="413" y="262"/>
                  <a:pt x="413" y="200"/>
                </a:cubicBezTo>
                <a:cubicBezTo>
                  <a:pt x="413" y="143"/>
                  <a:pt x="399" y="96"/>
                  <a:pt x="372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2" y="263"/>
                </a:moveTo>
                <a:cubicBezTo>
                  <a:pt x="241" y="277"/>
                  <a:pt x="227" y="284"/>
                  <a:pt x="210" y="284"/>
                </a:cubicBezTo>
                <a:cubicBezTo>
                  <a:pt x="191" y="284"/>
                  <a:pt x="176" y="277"/>
                  <a:pt x="163" y="263"/>
                </a:cubicBezTo>
                <a:cubicBezTo>
                  <a:pt x="151" y="248"/>
                  <a:pt x="144" y="226"/>
                  <a:pt x="144" y="197"/>
                </a:cubicBezTo>
                <a:cubicBezTo>
                  <a:pt x="144" y="165"/>
                  <a:pt x="150" y="142"/>
                  <a:pt x="163" y="127"/>
                </a:cubicBezTo>
                <a:cubicBezTo>
                  <a:pt x="175" y="113"/>
                  <a:pt x="190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3" y="141"/>
                  <a:pt x="269" y="163"/>
                  <a:pt x="269" y="194"/>
                </a:cubicBezTo>
                <a:cubicBezTo>
                  <a:pt x="269" y="227"/>
                  <a:pt x="264" y="250"/>
                  <a:pt x="252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70A04EE3-E130-4972-BE4C-5AB2F7B10F3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557588" y="2084388"/>
            <a:ext cx="757237" cy="1019175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5" name="Freeform 26">
            <a:extLst>
              <a:ext uri="{FF2B5EF4-FFF2-40B4-BE49-F238E27FC236}">
                <a16:creationId xmlns:a16="http://schemas.microsoft.com/office/drawing/2014/main" id="{DE5F357A-A2DF-4BBD-9E1C-222B94A03DF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8800" y="2084388"/>
            <a:ext cx="757238" cy="1019175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6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1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id="{75293093-0783-4430-9786-29D0951DE8C7}"/>
              </a:ext>
            </a:extLst>
          </p:cNvPr>
          <p:cNvSpPr>
            <a:spLocks/>
          </p:cNvSpPr>
          <p:nvPr userDrawn="1"/>
        </p:nvSpPr>
        <p:spPr bwMode="auto">
          <a:xfrm>
            <a:off x="5951538" y="2084388"/>
            <a:ext cx="539750" cy="703262"/>
          </a:xfrm>
          <a:custGeom>
            <a:avLst/>
            <a:gdLst>
              <a:gd name="T0" fmla="*/ 2147483646 w 295"/>
              <a:gd name="T1" fmla="*/ 2147483646 h 384"/>
              <a:gd name="T2" fmla="*/ 2147483646 w 295"/>
              <a:gd name="T3" fmla="*/ 2147483646 h 384"/>
              <a:gd name="T4" fmla="*/ 2147483646 w 295"/>
              <a:gd name="T5" fmla="*/ 2147483646 h 384"/>
              <a:gd name="T6" fmla="*/ 0 w 295"/>
              <a:gd name="T7" fmla="*/ 2147483646 h 384"/>
              <a:gd name="T8" fmla="*/ 0 w 295"/>
              <a:gd name="T9" fmla="*/ 2147483646 h 384"/>
              <a:gd name="T10" fmla="*/ 2147483646 w 295"/>
              <a:gd name="T11" fmla="*/ 2147483646 h 384"/>
              <a:gd name="T12" fmla="*/ 2147483646 w 295"/>
              <a:gd name="T13" fmla="*/ 2147483646 h 384"/>
              <a:gd name="T14" fmla="*/ 2147483646 w 295"/>
              <a:gd name="T15" fmla="*/ 2147483646 h 384"/>
              <a:gd name="T16" fmla="*/ 2147483646 w 295"/>
              <a:gd name="T17" fmla="*/ 2147483646 h 384"/>
              <a:gd name="T18" fmla="*/ 2147483646 w 295"/>
              <a:gd name="T19" fmla="*/ 2147483646 h 384"/>
              <a:gd name="T20" fmla="*/ 2147483646 w 295"/>
              <a:gd name="T21" fmla="*/ 2147483646 h 384"/>
              <a:gd name="T22" fmla="*/ 2147483646 w 295"/>
              <a:gd name="T23" fmla="*/ 0 h 384"/>
              <a:gd name="T24" fmla="*/ 2147483646 w 295"/>
              <a:gd name="T25" fmla="*/ 2147483646 h 38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5" h="384">
                <a:moveTo>
                  <a:pt x="174" y="15"/>
                </a:moveTo>
                <a:cubicBezTo>
                  <a:pt x="161" y="25"/>
                  <a:pt x="147" y="43"/>
                  <a:pt x="134" y="70"/>
                </a:cubicBezTo>
                <a:cubicBezTo>
                  <a:pt x="134" y="8"/>
                  <a:pt x="134" y="8"/>
                  <a:pt x="13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84"/>
                  <a:pt x="0" y="384"/>
                  <a:pt x="0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4" y="198"/>
                  <a:pt x="152" y="157"/>
                  <a:pt x="167" y="135"/>
                </a:cubicBezTo>
                <a:cubicBezTo>
                  <a:pt x="177" y="119"/>
                  <a:pt x="192" y="111"/>
                  <a:pt x="210" y="111"/>
                </a:cubicBezTo>
                <a:cubicBezTo>
                  <a:pt x="220" y="111"/>
                  <a:pt x="234" y="115"/>
                  <a:pt x="251" y="122"/>
                </a:cubicBezTo>
                <a:cubicBezTo>
                  <a:pt x="295" y="20"/>
                  <a:pt x="295" y="20"/>
                  <a:pt x="295" y="20"/>
                </a:cubicBezTo>
                <a:cubicBezTo>
                  <a:pt x="270" y="7"/>
                  <a:pt x="247" y="0"/>
                  <a:pt x="226" y="0"/>
                </a:cubicBezTo>
                <a:cubicBezTo>
                  <a:pt x="205" y="0"/>
                  <a:pt x="188" y="5"/>
                  <a:pt x="174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7" name="Freeform 28">
            <a:extLst>
              <a:ext uri="{FF2B5EF4-FFF2-40B4-BE49-F238E27FC236}">
                <a16:creationId xmlns:a16="http://schemas.microsoft.com/office/drawing/2014/main" id="{72B06EBD-641E-4D85-9AA1-161FF363436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184775" y="2070100"/>
            <a:ext cx="703263" cy="760413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2" y="415"/>
                  <a:pt x="339" y="381"/>
                  <a:pt x="364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1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6" y="115"/>
                  <a:pt x="230" y="118"/>
                  <a:pt x="239" y="129"/>
                </a:cubicBezTo>
                <a:lnTo>
                  <a:pt x="131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8" name="Freeform 29">
            <a:extLst>
              <a:ext uri="{FF2B5EF4-FFF2-40B4-BE49-F238E27FC236}">
                <a16:creationId xmlns:a16="http://schemas.microsoft.com/office/drawing/2014/main" id="{94D99508-9634-4776-BAF1-1A76690D9CC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800350" y="2070100"/>
            <a:ext cx="703263" cy="760413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1" y="415"/>
                  <a:pt x="339" y="381"/>
                  <a:pt x="363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0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5" y="115"/>
                  <a:pt x="230" y="118"/>
                  <a:pt x="238" y="129"/>
                </a:cubicBezTo>
                <a:lnTo>
                  <a:pt x="130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2" tIns="34286" rIns="68572" bIns="34286"/>
          <a:lstStyle/>
          <a:p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4E702C-05F3-4ABB-82EF-0A94A2D88F9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600" y="4557713"/>
            <a:ext cx="8770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eaLnBrk="1" hangingPunct="1"/>
            <a:r>
              <a:rPr lang="en-AU" altLang="en-US" sz="800">
                <a:solidFill>
                  <a:schemeClr val="bg1"/>
                </a:solidFill>
              </a:rPr>
              <a:t>Pepper Group Limited ABN 55 094 317 665; Australian Finance Services Licence 286655; Australian Credit Licence 286655</a:t>
            </a:r>
          </a:p>
          <a:p>
            <a:pPr algn="ctr" eaLnBrk="1" hangingPunct="1"/>
            <a:r>
              <a:rPr lang="en-AU" altLang="en-US" sz="800">
                <a:solidFill>
                  <a:schemeClr val="bg1"/>
                </a:solidFill>
              </a:rPr>
              <a:t>Pepper Asset Finance Pty Ltd ACN 165 183 317; Australian Credit Licence 458899</a:t>
            </a:r>
          </a:p>
          <a:p>
            <a:pPr algn="ctr" eaLnBrk="1" hangingPunct="1"/>
            <a:r>
              <a:rPr lang="en-AU" altLang="en-US" sz="800">
                <a:solidFill>
                  <a:schemeClr val="bg1"/>
                </a:solidFill>
              </a:rPr>
              <a:t>© Copyright 2015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1303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/3 +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28"/>
          <p:cNvSpPr>
            <a:spLocks noGrp="1"/>
          </p:cNvSpPr>
          <p:nvPr>
            <p:ph type="body" sz="quarter" idx="10"/>
          </p:nvPr>
        </p:nvSpPr>
        <p:spPr>
          <a:xfrm>
            <a:off x="325318" y="920700"/>
            <a:ext cx="7578969" cy="472500"/>
          </a:xfrm>
          <a:ln w="3175">
            <a:noFill/>
          </a:ln>
        </p:spPr>
        <p:txBody>
          <a:bodyPr rtlCol="0">
            <a:noAutofit/>
          </a:bodyPr>
          <a:lstStyle>
            <a:lvl1pPr>
              <a:defRPr lang="en-AU" sz="14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>
          <a:xfrm>
            <a:off x="325318" y="4776789"/>
            <a:ext cx="8440615" cy="216694"/>
          </a:xfrm>
        </p:spPr>
        <p:txBody>
          <a:bodyPr anchor="b"/>
          <a:lstStyle>
            <a:lvl1pPr>
              <a:spcAft>
                <a:spcPts val="0"/>
              </a:spcAft>
              <a:defRPr sz="6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Content Placeholder 34"/>
          <p:cNvSpPr>
            <a:spLocks noGrp="1"/>
          </p:cNvSpPr>
          <p:nvPr>
            <p:ph sz="quarter" idx="13"/>
          </p:nvPr>
        </p:nvSpPr>
        <p:spPr>
          <a:xfrm>
            <a:off x="325317" y="1664495"/>
            <a:ext cx="5574323" cy="31124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6064615" y="1393200"/>
            <a:ext cx="2701662" cy="270000"/>
          </a:xfrm>
        </p:spPr>
        <p:txBody>
          <a:bodyPr anchor="b"/>
          <a:lstStyle>
            <a:lvl1pPr>
              <a:defRPr sz="9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9" name="Content Placeholder 38"/>
          <p:cNvSpPr>
            <a:spLocks noGrp="1"/>
          </p:cNvSpPr>
          <p:nvPr>
            <p:ph sz="quarter" idx="15"/>
          </p:nvPr>
        </p:nvSpPr>
        <p:spPr>
          <a:xfrm>
            <a:off x="6064615" y="1664495"/>
            <a:ext cx="2701662" cy="311249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325317" y="1393200"/>
            <a:ext cx="5574323" cy="270000"/>
          </a:xfrm>
        </p:spPr>
        <p:txBody>
          <a:bodyPr anchor="b"/>
          <a:lstStyle>
            <a:lvl1pPr>
              <a:defRPr sz="9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25318" y="171452"/>
            <a:ext cx="7573291" cy="294953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1332660352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AEF42-7592-4823-B5CA-C5FE62FFC8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lIns="77925" tIns="38963" rIns="77925" bIns="38963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C51D3-CB46-4A0D-A8A4-A995DC30B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lIns="77925" tIns="38963" rIns="77925" bIns="38963"/>
          <a:lstStyle>
            <a:lvl1pPr defTabSz="685722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45B17-A305-4907-8B36-A9D7F74B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4F28BB-B059-44DB-809D-A91F1554B6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7247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(R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39E8A7-6FE5-42E8-A426-8631CD1C03FE}"/>
              </a:ext>
            </a:extLst>
          </p:cNvPr>
          <p:cNvSpPr/>
          <p:nvPr/>
        </p:nvSpPr>
        <p:spPr>
          <a:xfrm>
            <a:off x="268288" y="314325"/>
            <a:ext cx="8588375" cy="4264025"/>
          </a:xfrm>
          <a:prstGeom prst="rect">
            <a:avLst/>
          </a:prstGeom>
          <a:solidFill>
            <a:srgbClr val="DF0024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9F4502C1-2DE6-4D77-96EE-995F1E023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</a:rPr>
              <a:t>Copyright 2017 Pepper. Confidential.</a:t>
            </a:r>
          </a:p>
        </p:txBody>
      </p:sp>
      <p:pic>
        <p:nvPicPr>
          <p:cNvPr id="6" name="Picture 9" descr="Pepper_oldlogo.ai">
            <a:extLst>
              <a:ext uri="{FF2B5EF4-FFF2-40B4-BE49-F238E27FC236}">
                <a16:creationId xmlns:a16="http://schemas.microsoft.com/office/drawing/2014/main" id="{E159AA31-A620-417B-929A-1985E05DF1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92" y="2033100"/>
            <a:ext cx="7648392" cy="1242000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1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745395" y="3377700"/>
            <a:ext cx="7648186" cy="758700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6239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Quote + Image (Oth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epper_oldlogo.ai">
            <a:extLst>
              <a:ext uri="{FF2B5EF4-FFF2-40B4-BE49-F238E27FC236}">
                <a16:creationId xmlns:a16="http://schemas.microsoft.com/office/drawing/2014/main" id="{8DC3E1A6-8A8F-4A1E-B016-B2585671EB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74C710B8-DB61-46E1-B515-788E8970C6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</a:rPr>
              <a:t>Copyright 2017 Pepper. Confidential.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60816" y="304801"/>
            <a:ext cx="8586642" cy="4264819"/>
          </a:xfrm>
          <a:solidFill>
            <a:schemeClr val="accent5">
              <a:alpha val="40000"/>
            </a:schemeClr>
          </a:solidFill>
        </p:spPr>
        <p:txBody>
          <a:bodyPr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07" y="950400"/>
            <a:ext cx="3510914" cy="21060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B71B99A-D3CF-4FBB-8749-09FEA1F2AA3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DC456-0AA4-46CD-B514-A8F9653E714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762795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D9D11C7-7E4F-4369-8915-7318838FC04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1728788"/>
            <a:ext cx="1747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342900" eaLnBrk="1" hangingPunct="1">
              <a:lnSpc>
                <a:spcPct val="90000"/>
              </a:lnSpc>
              <a:defRPr/>
            </a:pPr>
            <a:r>
              <a:rPr lang="en-US" sz="2300" b="1">
                <a:solidFill>
                  <a:srgbClr val="DF0024"/>
                </a:solidFill>
                <a:latin typeface="Arial" charset="0"/>
                <a:cs typeface="Arial" charset="0"/>
              </a:rPr>
              <a:t>Agenda</a:t>
            </a:r>
          </a:p>
        </p:txBody>
      </p:sp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13B60FB3-3F3B-457A-81A3-6573065282D2}"/>
              </a:ext>
            </a:extLst>
          </p:cNvPr>
          <p:cNvCxnSpPr/>
          <p:nvPr userDrawn="1"/>
        </p:nvCxnSpPr>
        <p:spPr>
          <a:xfrm>
            <a:off x="2119313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A6AF4318-515D-45E0-9FBF-EF198CD32B0F}"/>
              </a:ext>
            </a:extLst>
          </p:cNvPr>
          <p:cNvCxnSpPr/>
          <p:nvPr userDrawn="1"/>
        </p:nvCxnSpPr>
        <p:spPr>
          <a:xfrm>
            <a:off x="447675" y="16478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3">
            <a:extLst>
              <a:ext uri="{FF2B5EF4-FFF2-40B4-BE49-F238E27FC236}">
                <a16:creationId xmlns:a16="http://schemas.microsoft.com/office/drawing/2014/main" id="{1339F0FE-2374-4C88-8830-3029BA5B0D3F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03157" y="1813452"/>
            <a:ext cx="6221464" cy="2540496"/>
          </a:xfrm>
          <a:prstGeom prst="rect">
            <a:avLst/>
          </a:prstGeom>
        </p:spPr>
        <p:txBody>
          <a:bodyPr/>
          <a:lstStyle>
            <a:lvl1pPr marL="257175" indent="-257175" eaLnBrk="1" hangingPunct="1">
              <a:lnSpc>
                <a:spcPct val="150000"/>
              </a:lnSpc>
              <a:spcBef>
                <a:spcPts val="300"/>
              </a:spcBef>
              <a:buFontTx/>
              <a:buAutoNum type="arabicPeriod"/>
              <a:defRPr sz="1400"/>
            </a:lvl1pPr>
          </a:lstStyle>
          <a:p>
            <a:pPr lvl="0"/>
            <a:r>
              <a:rPr lang="en-US" err="1"/>
              <a:t>Click to edit Master text styles</a:t>
            </a:r>
          </a:p>
          <a:p>
            <a:pPr lvl="1"/>
            <a:r>
              <a:rPr lang="en-US" err="1"/>
              <a:t>Second level</a:t>
            </a:r>
          </a:p>
          <a:p>
            <a:pPr lvl="2"/>
            <a:r>
              <a:rPr lang="en-US" err="1"/>
              <a:t>Third level</a:t>
            </a:r>
          </a:p>
          <a:p>
            <a:pPr lvl="3"/>
            <a:r>
              <a:rPr lang="en-US" err="1"/>
              <a:t>Fourth level</a:t>
            </a:r>
          </a:p>
          <a:p>
            <a:pPr lvl="4"/>
            <a:r>
              <a:rPr lang="en-US" err="1"/>
              <a:t>Fifth level</a:t>
            </a:r>
            <a:endParaRPr lang="en-US"/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19E60366-F583-4A19-8215-EA69D7B69C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09385-C55D-445A-9257-795BE386A32E}" type="slidenum">
              <a:rPr lang="en-AU" altLang="en-US"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4238342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D446C89D-AB43-4E07-B8EC-963DD05068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1728788"/>
            <a:ext cx="17478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lIns="68580" tIns="34290" rIns="68580" bIns="3429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342900" eaLnBrk="1" hangingPunct="1">
              <a:lnSpc>
                <a:spcPct val="90000"/>
              </a:lnSpc>
              <a:defRPr/>
            </a:pPr>
            <a:r>
              <a:rPr lang="en-US" sz="2300" b="1">
                <a:solidFill>
                  <a:srgbClr val="DF0024"/>
                </a:solidFill>
                <a:latin typeface="Arial" charset="0"/>
                <a:cs typeface="Arial" charset="0"/>
              </a:rPr>
              <a:t>Agenda</a:t>
            </a:r>
          </a:p>
        </p:txBody>
      </p:sp>
      <p:cxnSp>
        <p:nvCxnSpPr>
          <p:cNvPr id="4" name="Straight Connector 7">
            <a:extLst>
              <a:ext uri="{FF2B5EF4-FFF2-40B4-BE49-F238E27FC236}">
                <a16:creationId xmlns:a16="http://schemas.microsoft.com/office/drawing/2014/main" id="{65C225D5-C91E-4230-A5A0-7CAF17FABBDC}"/>
              </a:ext>
            </a:extLst>
          </p:cNvPr>
          <p:cNvCxnSpPr/>
          <p:nvPr userDrawn="1"/>
        </p:nvCxnSpPr>
        <p:spPr>
          <a:xfrm>
            <a:off x="2119313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8">
            <a:extLst>
              <a:ext uri="{FF2B5EF4-FFF2-40B4-BE49-F238E27FC236}">
                <a16:creationId xmlns:a16="http://schemas.microsoft.com/office/drawing/2014/main" id="{D52C1BD7-BCD6-4105-969F-65FE097EE2C5}"/>
              </a:ext>
            </a:extLst>
          </p:cNvPr>
          <p:cNvCxnSpPr/>
          <p:nvPr userDrawn="1"/>
        </p:nvCxnSpPr>
        <p:spPr>
          <a:xfrm>
            <a:off x="447675" y="16478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8C5E236E-7035-4DF3-9CC8-6B00660C5CEC}"/>
              </a:ext>
            </a:extLst>
          </p:cNvPr>
          <p:cNvCxnSpPr/>
          <p:nvPr userDrawn="1"/>
        </p:nvCxnSpPr>
        <p:spPr>
          <a:xfrm>
            <a:off x="5273675" y="1828800"/>
            <a:ext cx="0" cy="241935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id="{106EF1E3-5F2E-4226-9217-4C3C188B4668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303157" y="1813452"/>
            <a:ext cx="6221464" cy="2540496"/>
          </a:xfrm>
          <a:prstGeom prst="rect">
            <a:avLst/>
          </a:prstGeom>
        </p:spPr>
        <p:txBody>
          <a:bodyPr numCol="2"/>
          <a:lstStyle>
            <a:lvl1pPr marL="257175" indent="-257175" eaLnBrk="1" hangingPunct="1">
              <a:lnSpc>
                <a:spcPct val="150000"/>
              </a:lnSpc>
              <a:spcBef>
                <a:spcPts val="300"/>
              </a:spcBef>
              <a:buFontTx/>
              <a:buAutoNum type="arabicPeriod"/>
              <a:defRPr sz="1400"/>
            </a:lvl1pPr>
          </a:lstStyle>
          <a:p>
            <a:pPr lvl="0"/>
            <a:r>
              <a:rPr lang="en-US" err="1"/>
              <a:t>Click to edit Master text styles</a:t>
            </a:r>
          </a:p>
          <a:p>
            <a:pPr lvl="1"/>
            <a:r>
              <a:rPr lang="en-US" err="1"/>
              <a:t>Second level</a:t>
            </a:r>
          </a:p>
          <a:p>
            <a:pPr lvl="2"/>
            <a:r>
              <a:rPr lang="en-US" err="1"/>
              <a:t>Third level</a:t>
            </a:r>
          </a:p>
          <a:p>
            <a:pPr lvl="3"/>
            <a:r>
              <a:rPr lang="en-US" err="1"/>
              <a:t>Fourth level</a:t>
            </a:r>
          </a:p>
          <a:p>
            <a:pPr lvl="4"/>
            <a:r>
              <a:rPr lang="en-US" err="1"/>
              <a:t>Fifth level</a:t>
            </a:r>
            <a:endParaRPr lang="en-US"/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92A8E840-C0A8-4AAC-A7EA-BB536A53CC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CFDED-5665-499E-A2FE-1CB1EF14318B}" type="slidenum">
              <a:rPr lang="en-AU" altLang="en-US"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934313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417720-A20E-4A4D-B62A-318CB4094656}"/>
              </a:ext>
            </a:extLst>
          </p:cNvPr>
          <p:cNvSpPr/>
          <p:nvPr/>
        </p:nvSpPr>
        <p:spPr>
          <a:xfrm>
            <a:off x="268288" y="306388"/>
            <a:ext cx="8588375" cy="4264025"/>
          </a:xfrm>
          <a:prstGeom prst="rect">
            <a:avLst/>
          </a:prstGeom>
          <a:ln>
            <a:solidFill>
              <a:srgbClr val="BFBF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890622-BCE7-40A3-856C-FA142227EC10}"/>
              </a:ext>
            </a:extLst>
          </p:cNvPr>
          <p:cNvCxnSpPr/>
          <p:nvPr/>
        </p:nvCxnSpPr>
        <p:spPr>
          <a:xfrm>
            <a:off x="447675" y="11525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6A4FD1-5C28-48A1-BEAE-54A87AC1B96D}"/>
              </a:ext>
            </a:extLst>
          </p:cNvPr>
          <p:cNvSpPr txBox="1"/>
          <p:nvPr/>
        </p:nvSpPr>
        <p:spPr>
          <a:xfrm>
            <a:off x="7158038" y="4603750"/>
            <a:ext cx="1754187" cy="16192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3429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3429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3429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3429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2017 Complete. Confidential.</a:t>
            </a:r>
          </a:p>
        </p:txBody>
      </p:sp>
      <p:pic>
        <p:nvPicPr>
          <p:cNvPr id="8" name="Picture 9" descr="ppt-complete-logo-btom">
            <a:extLst>
              <a:ext uri="{FF2B5EF4-FFF2-40B4-BE49-F238E27FC236}">
                <a16:creationId xmlns:a16="http://schemas.microsoft.com/office/drawing/2014/main" id="{9B9774D0-814B-40D2-929E-99E458461E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4660900"/>
            <a:ext cx="9620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7" y="1328400"/>
            <a:ext cx="8222216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C84CA672-B109-4A6D-894F-8239096D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F8D49-163B-45D9-8DB1-FB6C535D0A5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2938840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(no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7A0275C5-A69C-41D3-AB5D-5BFDCFD18EDD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7" y="1112167"/>
            <a:ext cx="8222216" cy="32419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AAF0647-F107-4EED-814B-4B8FD69C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CB91E-0B90-48AF-867B-2F883B1967E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272610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7" y="1328400"/>
            <a:ext cx="4007844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Content Placeholder 4"/>
          <p:cNvSpPr>
            <a:spLocks noGrp="1"/>
          </p:cNvSpPr>
          <p:nvPr>
            <p:ph sz="quarter" idx="12"/>
          </p:nvPr>
        </p:nvSpPr>
        <p:spPr>
          <a:xfrm>
            <a:off x="4681219" y="1328400"/>
            <a:ext cx="4007844" cy="30257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644BF72-6A81-4C25-899A-EACAB37AAF0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FF79A-A885-4196-97DF-D2E793D8ACB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669138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(Graph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/>
          <p:cNvSpPr>
            <a:spLocks noGrp="1"/>
          </p:cNvSpPr>
          <p:nvPr>
            <p:ph type="chart" sz="quarter" idx="13"/>
          </p:nvPr>
        </p:nvSpPr>
        <p:spPr>
          <a:xfrm>
            <a:off x="4681567" y="1328737"/>
            <a:ext cx="4007496" cy="3025379"/>
          </a:xfrm>
        </p:spPr>
        <p:txBody>
          <a:bodyPr rtlCol="0">
            <a:normAutofit/>
          </a:bodyPr>
          <a:lstStyle>
            <a:lvl1pPr>
              <a:defRPr sz="1500"/>
            </a:lvl1pPr>
          </a:lstStyle>
          <a:p>
            <a:pPr lvl="0"/>
            <a:r>
              <a:rPr lang="en-US" noProof="0"/>
              <a:t>Click icon to add chart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7" y="1328400"/>
            <a:ext cx="4007844" cy="1404000"/>
          </a:xfrm>
        </p:spPr>
        <p:txBody>
          <a:bodyPr/>
          <a:lstStyle>
            <a:lvl1pPr marL="108000" indent="-108000"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900"/>
            </a:lvl1pPr>
            <a:lvl2pPr>
              <a:defRPr sz="9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4"/>
          </p:nvPr>
        </p:nvSpPr>
        <p:spPr>
          <a:xfrm>
            <a:off x="466847" y="2950116"/>
            <a:ext cx="4007844" cy="1404000"/>
          </a:xfrm>
        </p:spPr>
        <p:txBody>
          <a:bodyPr/>
          <a:lstStyle>
            <a:lvl1pPr marL="108000" indent="-108000">
              <a:spcBef>
                <a:spcPts val="375"/>
              </a:spcBef>
              <a:spcAft>
                <a:spcPts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900"/>
            </a:lvl1pPr>
            <a:lvl2pPr>
              <a:defRPr sz="900"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72289-9D0B-46C2-A679-F79E5B2DF11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45D74-A31C-473E-8930-C58B06B38A2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6099549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466847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 baseline="0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2"/>
          </p:nvPr>
        </p:nvSpPr>
        <p:spPr>
          <a:xfrm>
            <a:off x="3144600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5822353" y="1328400"/>
            <a:ext cx="2538661" cy="3025716"/>
          </a:xfrm>
        </p:spPr>
        <p:txBody>
          <a:bodyPr/>
          <a:lstStyle>
            <a:lvl1pPr marL="0" indent="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None/>
              <a:defRPr sz="1200" b="1"/>
            </a:lvl1pPr>
            <a:lvl2pPr>
              <a:defRPr sz="1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9232AA-B0EB-40B2-B07D-EB32CCE7CB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9C9A9-42EA-4E84-91C2-90ED086320E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901627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5536002" y="1328400"/>
            <a:ext cx="3143619" cy="3025716"/>
          </a:xfrm>
        </p:spPr>
        <p:txBody>
          <a:bodyPr/>
          <a:lstStyle>
            <a:lvl1pPr marL="108000" indent="-10800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74641" y="1328738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474641" y="2896116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2141097" y="1328738"/>
            <a:ext cx="3237847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0F23AD-8C05-4508-9E56-EFC706D7463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22E0A-4E1B-420D-902B-BDE00AC3572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358379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474641" y="1328400"/>
            <a:ext cx="3143619" cy="3025716"/>
          </a:xfrm>
        </p:spPr>
        <p:txBody>
          <a:bodyPr/>
          <a:lstStyle>
            <a:lvl1pPr marL="108000" indent="-10800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750093" y="1328738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750093" y="2896116"/>
            <a:ext cx="1566408" cy="14580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5448334" y="1328738"/>
            <a:ext cx="3237847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28EFCF-9F95-4284-8E60-CBF9BD7E4E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693450-BB62-46E9-B44E-7A9EE67862A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8329017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794669" y="1328738"/>
            <a:ext cx="4894394" cy="3026700"/>
          </a:xfrm>
        </p:spPr>
        <p:txBody>
          <a:bodyPr rtlCol="0">
            <a:normAutofit/>
          </a:bodyPr>
          <a:lstStyle>
            <a:lvl1pPr>
              <a:defRPr sz="12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Content Placeholder 4"/>
          <p:cNvSpPr>
            <a:spLocks noGrp="1"/>
          </p:cNvSpPr>
          <p:nvPr>
            <p:ph sz="quarter" idx="13"/>
          </p:nvPr>
        </p:nvSpPr>
        <p:spPr>
          <a:xfrm>
            <a:off x="474641" y="1328400"/>
            <a:ext cx="3143619" cy="3025716"/>
          </a:xfrm>
        </p:spPr>
        <p:txBody>
          <a:bodyPr/>
          <a:lstStyle>
            <a:lvl1pPr marL="108000" indent="-108000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200" b="1"/>
            </a:lvl1pPr>
            <a:lvl2pPr>
              <a:defRPr sz="11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ED4A78A-B53D-4FBE-96E2-8C1ECBA400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DF74D-13D6-48B5-9468-4BC4F6A0A26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1700272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F4921F8-12F9-4A60-A7D6-3C5FC19968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3E0AF-F535-47FE-9A77-823E95D414C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232036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no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41D6F59F-AD7A-43B7-9ED7-3721552B3161}"/>
              </a:ext>
            </a:extLst>
          </p:cNvPr>
          <p:cNvSpPr/>
          <p:nvPr userDrawn="1"/>
        </p:nvSpPr>
        <p:spPr>
          <a:xfrm>
            <a:off x="371475" y="1112838"/>
            <a:ext cx="8316913" cy="109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hangingPunct="1">
              <a:defRPr/>
            </a:pPr>
            <a:endParaRPr lang="en-AU" sz="180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42" y="498777"/>
            <a:ext cx="7886372" cy="29815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73506D8-C880-4FFD-B5CA-7A520D76B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9A6B8-6B53-4038-B966-621C0E4C44F2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457982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+ Image (Chill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Peppers.jpg">
            <a:extLst>
              <a:ext uri="{FF2B5EF4-FFF2-40B4-BE49-F238E27FC236}">
                <a16:creationId xmlns:a16="http://schemas.microsoft.com/office/drawing/2014/main" id="{A1DCE778-F2C2-4D05-B3CB-890E51DA8F0F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"/>
          <a:stretch>
            <a:fillRect/>
          </a:stretch>
        </p:blipFill>
        <p:spPr bwMode="auto">
          <a:xfrm>
            <a:off x="268288" y="312738"/>
            <a:ext cx="85836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08465215-D92F-482C-81D1-3821EC031C3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pic>
        <p:nvPicPr>
          <p:cNvPr id="5" name="Picture 7" descr="Pepper_oldlogo.ai">
            <a:extLst>
              <a:ext uri="{FF2B5EF4-FFF2-40B4-BE49-F238E27FC236}">
                <a16:creationId xmlns:a16="http://schemas.microsoft.com/office/drawing/2014/main" id="{161EF874-2B05-4594-9B0C-4E3CC0BDA78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92" y="1709100"/>
            <a:ext cx="3726971" cy="20520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44FFDF7E-2135-4569-A220-B03D9B5F37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45613-948F-45F7-9634-13694EEAD0E2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945472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+ Image (Oth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epper HR RGB.png">
            <a:extLst>
              <a:ext uri="{FF2B5EF4-FFF2-40B4-BE49-F238E27FC236}">
                <a16:creationId xmlns:a16="http://schemas.microsoft.com/office/drawing/2014/main" id="{7E6ACC15-016D-4F9E-955A-44DB0F47FC51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62834B19-ABD3-4CAE-8BB1-FA4FF4B0961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60816" y="304801"/>
            <a:ext cx="8586642" cy="4264819"/>
          </a:xfrm>
          <a:solidFill>
            <a:schemeClr val="accent5">
              <a:alpha val="40000"/>
            </a:schemeClr>
          </a:solidFill>
        </p:spPr>
        <p:txBody>
          <a:bodyPr rtlCol="0">
            <a:normAutofit/>
          </a:bodyPr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07" y="950400"/>
            <a:ext cx="3510914" cy="210600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CA849A6-0267-4BD5-9698-5094E283B36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085DC-E906-4F18-88E2-548EA4D5A83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763109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BC38BCB7-E945-4E69-A5B3-CCAAF99AC7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9BFA7DB-FE0C-44C6-9C00-3CE9C7BBABB6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pic>
        <p:nvPicPr>
          <p:cNvPr id="4" name="Picture 6" descr="Pepper HR RGB.png">
            <a:extLst>
              <a:ext uri="{FF2B5EF4-FFF2-40B4-BE49-F238E27FC236}">
                <a16:creationId xmlns:a16="http://schemas.microsoft.com/office/drawing/2014/main" id="{8D84011C-4138-4820-8510-D900C6854C6E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013" y="2046288"/>
            <a:ext cx="30765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25202E50-A367-491B-A959-394A80A06B01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900" eaLnBrk="1" hangingPunct="1">
              <a:defRPr/>
            </a:pPr>
            <a:r>
              <a:rPr lang="en-AU" sz="600">
                <a:solidFill>
                  <a:srgbClr val="FFFFFF"/>
                </a:solidFill>
              </a:rPr>
              <a:t>Pepper Group Limited ABN 55 094 317 665. </a:t>
            </a:r>
            <a:r>
              <a:rPr lang="en-AU" sz="600" dirty="0">
                <a:solidFill>
                  <a:srgbClr val="FFFFFF"/>
                </a:solidFill>
              </a:rPr>
              <a:t>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667980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E3D3331D-E807-4F6B-9C67-1B5BC5578107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1EF29D8D-BE48-41FE-851C-06D86EB9AE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2039938"/>
            <a:ext cx="3106737" cy="79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40672A00-6157-477A-B0A6-4B304863679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AC8AD58-DAB7-43E7-A899-F1937EE06BD2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900" eaLnBrk="1" hangingPunct="1">
              <a:defRPr/>
            </a:pPr>
            <a:r>
              <a:rPr lang="en-AU" sz="600" dirty="0">
                <a:solidFill>
                  <a:srgbClr val="FFFFF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547837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90D07609-1F40-4584-A148-39307C0C9CA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75CC6C05-EE35-4248-87C1-99C0D9CC893A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900" eaLnBrk="1" hangingPunct="1">
              <a:defRPr/>
            </a:pPr>
            <a:r>
              <a:rPr lang="en-AU" sz="600" dirty="0">
                <a:solidFill>
                  <a:srgbClr val="7F7F7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9249143-B992-439E-8E04-BE6E542DE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800225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9" descr="Pepper HR RGB.png">
            <a:extLst>
              <a:ext uri="{FF2B5EF4-FFF2-40B4-BE49-F238E27FC236}">
                <a16:creationId xmlns:a16="http://schemas.microsoft.com/office/drawing/2014/main" id="{19774563-3ACC-4BFB-9BBD-5AA7FC506B53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00115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on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7A96D984-AEAB-4470-91FC-03194F96204C}"/>
              </a:ext>
            </a:extLst>
          </p:cNvPr>
          <p:cNvSpPr/>
          <p:nvPr userDrawn="1"/>
        </p:nvSpPr>
        <p:spPr>
          <a:xfrm>
            <a:off x="268288" y="307975"/>
            <a:ext cx="8588375" cy="4264025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0005" dist="22860" dir="5400000" algn="ctr" rotWithShape="0">
              <a:schemeClr val="tx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DF0024"/>
              </a:solidFill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E2471D5-C086-4796-A670-F047E19735D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2016 Pepper. Confidential.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38EF75B-4D07-4B80-A7CB-7D310FE1A56E}"/>
              </a:ext>
            </a:extLst>
          </p:cNvPr>
          <p:cNvSpPr/>
          <p:nvPr userDrawn="1"/>
        </p:nvSpPr>
        <p:spPr>
          <a:xfrm>
            <a:off x="2405063" y="4030663"/>
            <a:ext cx="4333875" cy="277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defTabSz="342900" eaLnBrk="1" hangingPunct="1">
              <a:defRPr/>
            </a:pPr>
            <a:r>
              <a:rPr lang="en-AU" sz="600" dirty="0">
                <a:solidFill>
                  <a:srgbClr val="FFFFFF"/>
                </a:solidFill>
              </a:rPr>
              <a:t>Pepper Group Limited ABN 55 094 317 665. Australian Finance Services Licence 286655; Australian Credit Licence 286655 Pepper Asset Finance Pty Ltd CAN 165 183 317; Australian Credit Licence 458899 © Copyright 2016 Pepper Group Limited. All rights reserved.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269F2206-A1AD-4B3C-89C5-E6B277E143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800225"/>
            <a:ext cx="15335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Pepper HR RGB.png">
            <a:extLst>
              <a:ext uri="{FF2B5EF4-FFF2-40B4-BE49-F238E27FC236}">
                <a16:creationId xmlns:a16="http://schemas.microsoft.com/office/drawing/2014/main" id="{6B13976A-3B97-4FF6-9DB5-7A39961450F2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5260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>
            <a:extLst>
              <a:ext uri="{FF2B5EF4-FFF2-40B4-BE49-F238E27FC236}">
                <a16:creationId xmlns:a16="http://schemas.microsoft.com/office/drawing/2014/main" id="{B8F2B943-5B2D-44B7-BC79-BB042ECBC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4587875"/>
            <a:ext cx="14319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69672"/>
            <a:ext cx="7772400" cy="640722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63807"/>
            <a:ext cx="7772400" cy="385985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306491"/>
          </a:xfrm>
          <a:solidFill>
            <a:schemeClr val="bg2">
              <a:alpha val="80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</p:spTree>
    <p:extLst>
      <p:ext uri="{BB962C8B-B14F-4D97-AF65-F5344CB8AC3E}">
        <p14:creationId xmlns:p14="http://schemas.microsoft.com/office/powerpoint/2010/main" val="41410233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ock Colour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3">
            <a:extLst>
              <a:ext uri="{FF2B5EF4-FFF2-40B4-BE49-F238E27FC236}">
                <a16:creationId xmlns:a16="http://schemas.microsoft.com/office/drawing/2014/main" id="{652636E6-7DCE-4801-84D4-E6E7AB9FFB3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500438" y="3825875"/>
            <a:ext cx="2387600" cy="558800"/>
            <a:chOff x="2661447" y="2210936"/>
            <a:chExt cx="7194045" cy="1679634"/>
          </a:xfrm>
        </p:grpSpPr>
        <p:pic>
          <p:nvPicPr>
            <p:cNvPr id="5" name="Picture 33" descr="\\UBERSTORAGE\Clients\Pepper\PFG_001 Template\Studio\Assets\Chilli-02.png">
              <a:extLst>
                <a:ext uri="{FF2B5EF4-FFF2-40B4-BE49-F238E27FC236}">
                  <a16:creationId xmlns:a16="http://schemas.microsoft.com/office/drawing/2014/main" id="{1E572A7D-BB04-480A-A7C8-A5BF85AD699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833" y="2210936"/>
              <a:ext cx="3372659" cy="167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24">
              <a:extLst>
                <a:ext uri="{FF2B5EF4-FFF2-40B4-BE49-F238E27FC236}">
                  <a16:creationId xmlns:a16="http://schemas.microsoft.com/office/drawing/2014/main" id="{BA851736-E341-4F89-A38B-A66D26B853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661447" y="2263426"/>
              <a:ext cx="1009269" cy="1359929"/>
            </a:xfrm>
            <a:custGeom>
              <a:avLst/>
              <a:gdLst>
                <a:gd name="T0" fmla="*/ 2147483646 w 413"/>
                <a:gd name="T1" fmla="*/ 0 h 557"/>
                <a:gd name="T2" fmla="*/ 2147483646 w 413"/>
                <a:gd name="T3" fmla="*/ 2147483646 h 557"/>
                <a:gd name="T4" fmla="*/ 2147483646 w 413"/>
                <a:gd name="T5" fmla="*/ 2147483646 h 557"/>
                <a:gd name="T6" fmla="*/ 2147483646 w 413"/>
                <a:gd name="T7" fmla="*/ 2147483646 h 557"/>
                <a:gd name="T8" fmla="*/ 0 w 413"/>
                <a:gd name="T9" fmla="*/ 2147483646 h 557"/>
                <a:gd name="T10" fmla="*/ 0 w 413"/>
                <a:gd name="T11" fmla="*/ 2147483646 h 557"/>
                <a:gd name="T12" fmla="*/ 2147483646 w 413"/>
                <a:gd name="T13" fmla="*/ 2147483646 h 557"/>
                <a:gd name="T14" fmla="*/ 2147483646 w 413"/>
                <a:gd name="T15" fmla="*/ 2147483646 h 557"/>
                <a:gd name="T16" fmla="*/ 2147483646 w 413"/>
                <a:gd name="T17" fmla="*/ 2147483646 h 557"/>
                <a:gd name="T18" fmla="*/ 2147483646 w 413"/>
                <a:gd name="T19" fmla="*/ 2147483646 h 557"/>
                <a:gd name="T20" fmla="*/ 2147483646 w 413"/>
                <a:gd name="T21" fmla="*/ 2147483646 h 557"/>
                <a:gd name="T22" fmla="*/ 2147483646 w 413"/>
                <a:gd name="T23" fmla="*/ 2147483646 h 557"/>
                <a:gd name="T24" fmla="*/ 2147483646 w 413"/>
                <a:gd name="T25" fmla="*/ 2147483646 h 557"/>
                <a:gd name="T26" fmla="*/ 2147483646 w 413"/>
                <a:gd name="T27" fmla="*/ 0 h 557"/>
                <a:gd name="T28" fmla="*/ 2147483646 w 413"/>
                <a:gd name="T29" fmla="*/ 2147483646 h 557"/>
                <a:gd name="T30" fmla="*/ 2147483646 w 413"/>
                <a:gd name="T31" fmla="*/ 2147483646 h 557"/>
                <a:gd name="T32" fmla="*/ 2147483646 w 413"/>
                <a:gd name="T33" fmla="*/ 2147483646 h 557"/>
                <a:gd name="T34" fmla="*/ 2147483646 w 413"/>
                <a:gd name="T35" fmla="*/ 2147483646 h 557"/>
                <a:gd name="T36" fmla="*/ 2147483646 w 413"/>
                <a:gd name="T37" fmla="*/ 2147483646 h 557"/>
                <a:gd name="T38" fmla="*/ 2147483646 w 413"/>
                <a:gd name="T39" fmla="*/ 2147483646 h 557"/>
                <a:gd name="T40" fmla="*/ 2147483646 w 413"/>
                <a:gd name="T41" fmla="*/ 2147483646 h 557"/>
                <a:gd name="T42" fmla="*/ 2147483646 w 413"/>
                <a:gd name="T43" fmla="*/ 2147483646 h 557"/>
                <a:gd name="T44" fmla="*/ 2147483646 w 413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3" h="557">
                  <a:moveTo>
                    <a:pt x="256" y="0"/>
                  </a:moveTo>
                  <a:cubicBezTo>
                    <a:pt x="230" y="0"/>
                    <a:pt x="207" y="6"/>
                    <a:pt x="186" y="17"/>
                  </a:cubicBezTo>
                  <a:cubicBezTo>
                    <a:pt x="170" y="25"/>
                    <a:pt x="153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5" y="557"/>
                    <a:pt x="145" y="557"/>
                    <a:pt x="145" y="557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60" y="362"/>
                    <a:pt x="176" y="373"/>
                    <a:pt x="194" y="380"/>
                  </a:cubicBezTo>
                  <a:cubicBezTo>
                    <a:pt x="213" y="388"/>
                    <a:pt x="233" y="392"/>
                    <a:pt x="255" y="392"/>
                  </a:cubicBezTo>
                  <a:cubicBezTo>
                    <a:pt x="301" y="392"/>
                    <a:pt x="338" y="375"/>
                    <a:pt x="368" y="342"/>
                  </a:cubicBezTo>
                  <a:cubicBezTo>
                    <a:pt x="398" y="310"/>
                    <a:pt x="413" y="262"/>
                    <a:pt x="413" y="200"/>
                  </a:cubicBezTo>
                  <a:cubicBezTo>
                    <a:pt x="413" y="143"/>
                    <a:pt x="399" y="96"/>
                    <a:pt x="372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2" y="263"/>
                  </a:moveTo>
                  <a:cubicBezTo>
                    <a:pt x="241" y="277"/>
                    <a:pt x="227" y="284"/>
                    <a:pt x="210" y="284"/>
                  </a:cubicBezTo>
                  <a:cubicBezTo>
                    <a:pt x="191" y="284"/>
                    <a:pt x="176" y="277"/>
                    <a:pt x="163" y="263"/>
                  </a:cubicBezTo>
                  <a:cubicBezTo>
                    <a:pt x="151" y="248"/>
                    <a:pt x="144" y="226"/>
                    <a:pt x="144" y="197"/>
                  </a:cubicBezTo>
                  <a:cubicBezTo>
                    <a:pt x="144" y="165"/>
                    <a:pt x="150" y="142"/>
                    <a:pt x="163" y="127"/>
                  </a:cubicBezTo>
                  <a:cubicBezTo>
                    <a:pt x="175" y="113"/>
                    <a:pt x="190" y="106"/>
                    <a:pt x="209" y="106"/>
                  </a:cubicBezTo>
                  <a:cubicBezTo>
                    <a:pt x="226" y="106"/>
                    <a:pt x="240" y="113"/>
                    <a:pt x="252" y="127"/>
                  </a:cubicBezTo>
                  <a:cubicBezTo>
                    <a:pt x="263" y="141"/>
                    <a:pt x="269" y="163"/>
                    <a:pt x="269" y="194"/>
                  </a:cubicBezTo>
                  <a:cubicBezTo>
                    <a:pt x="269" y="227"/>
                    <a:pt x="264" y="250"/>
                    <a:pt x="252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25">
              <a:extLst>
                <a:ext uri="{FF2B5EF4-FFF2-40B4-BE49-F238E27FC236}">
                  <a16:creationId xmlns:a16="http://schemas.microsoft.com/office/drawing/2014/main" id="{6702F4B7-3B89-4FF7-90B2-6B3B5726F5B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742170" y="2263426"/>
              <a:ext cx="1009272" cy="1359929"/>
            </a:xfrm>
            <a:custGeom>
              <a:avLst/>
              <a:gdLst>
                <a:gd name="T0" fmla="*/ 2147483646 w 414"/>
                <a:gd name="T1" fmla="*/ 0 h 557"/>
                <a:gd name="T2" fmla="*/ 2147483646 w 414"/>
                <a:gd name="T3" fmla="*/ 2147483646 h 557"/>
                <a:gd name="T4" fmla="*/ 2147483646 w 414"/>
                <a:gd name="T5" fmla="*/ 2147483646 h 557"/>
                <a:gd name="T6" fmla="*/ 2147483646 w 414"/>
                <a:gd name="T7" fmla="*/ 2147483646 h 557"/>
                <a:gd name="T8" fmla="*/ 0 w 414"/>
                <a:gd name="T9" fmla="*/ 2147483646 h 557"/>
                <a:gd name="T10" fmla="*/ 0 w 414"/>
                <a:gd name="T11" fmla="*/ 2147483646 h 557"/>
                <a:gd name="T12" fmla="*/ 2147483646 w 414"/>
                <a:gd name="T13" fmla="*/ 2147483646 h 557"/>
                <a:gd name="T14" fmla="*/ 2147483646 w 414"/>
                <a:gd name="T15" fmla="*/ 2147483646 h 557"/>
                <a:gd name="T16" fmla="*/ 2147483646 w 414"/>
                <a:gd name="T17" fmla="*/ 2147483646 h 557"/>
                <a:gd name="T18" fmla="*/ 2147483646 w 414"/>
                <a:gd name="T19" fmla="*/ 2147483646 h 557"/>
                <a:gd name="T20" fmla="*/ 2147483646 w 414"/>
                <a:gd name="T21" fmla="*/ 2147483646 h 557"/>
                <a:gd name="T22" fmla="*/ 2147483646 w 414"/>
                <a:gd name="T23" fmla="*/ 2147483646 h 557"/>
                <a:gd name="T24" fmla="*/ 2147483646 w 414"/>
                <a:gd name="T25" fmla="*/ 2147483646 h 557"/>
                <a:gd name="T26" fmla="*/ 2147483646 w 414"/>
                <a:gd name="T27" fmla="*/ 0 h 557"/>
                <a:gd name="T28" fmla="*/ 2147483646 w 414"/>
                <a:gd name="T29" fmla="*/ 2147483646 h 557"/>
                <a:gd name="T30" fmla="*/ 2147483646 w 414"/>
                <a:gd name="T31" fmla="*/ 2147483646 h 557"/>
                <a:gd name="T32" fmla="*/ 2147483646 w 414"/>
                <a:gd name="T33" fmla="*/ 2147483646 h 557"/>
                <a:gd name="T34" fmla="*/ 2147483646 w 414"/>
                <a:gd name="T35" fmla="*/ 2147483646 h 557"/>
                <a:gd name="T36" fmla="*/ 2147483646 w 414"/>
                <a:gd name="T37" fmla="*/ 2147483646 h 557"/>
                <a:gd name="T38" fmla="*/ 2147483646 w 414"/>
                <a:gd name="T39" fmla="*/ 2147483646 h 557"/>
                <a:gd name="T40" fmla="*/ 2147483646 w 414"/>
                <a:gd name="T41" fmla="*/ 2147483646 h 557"/>
                <a:gd name="T42" fmla="*/ 2147483646 w 414"/>
                <a:gd name="T43" fmla="*/ 2147483646 h 557"/>
                <a:gd name="T44" fmla="*/ 2147483646 w 414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4" h="557">
                  <a:moveTo>
                    <a:pt x="256" y="0"/>
                  </a:moveTo>
                  <a:cubicBezTo>
                    <a:pt x="231" y="0"/>
                    <a:pt x="208" y="6"/>
                    <a:pt x="187" y="17"/>
                  </a:cubicBezTo>
                  <a:cubicBezTo>
                    <a:pt x="171" y="25"/>
                    <a:pt x="154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6" y="557"/>
                    <a:pt x="146" y="557"/>
                    <a:pt x="146" y="55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60" y="362"/>
                    <a:pt x="177" y="373"/>
                    <a:pt x="195" y="380"/>
                  </a:cubicBezTo>
                  <a:cubicBezTo>
                    <a:pt x="213" y="388"/>
                    <a:pt x="233" y="392"/>
                    <a:pt x="255" y="392"/>
                  </a:cubicBezTo>
                  <a:cubicBezTo>
                    <a:pt x="301" y="392"/>
                    <a:pt x="339" y="375"/>
                    <a:pt x="369" y="342"/>
                  </a:cubicBezTo>
                  <a:cubicBezTo>
                    <a:pt x="399" y="310"/>
                    <a:pt x="414" y="262"/>
                    <a:pt x="414" y="200"/>
                  </a:cubicBezTo>
                  <a:cubicBezTo>
                    <a:pt x="414" y="143"/>
                    <a:pt x="400" y="96"/>
                    <a:pt x="373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3" y="263"/>
                  </a:moveTo>
                  <a:cubicBezTo>
                    <a:pt x="242" y="277"/>
                    <a:pt x="228" y="284"/>
                    <a:pt x="211" y="284"/>
                  </a:cubicBezTo>
                  <a:cubicBezTo>
                    <a:pt x="192" y="284"/>
                    <a:pt x="176" y="277"/>
                    <a:pt x="164" y="263"/>
                  </a:cubicBezTo>
                  <a:cubicBezTo>
                    <a:pt x="151" y="248"/>
                    <a:pt x="145" y="226"/>
                    <a:pt x="145" y="197"/>
                  </a:cubicBezTo>
                  <a:cubicBezTo>
                    <a:pt x="145" y="165"/>
                    <a:pt x="151" y="142"/>
                    <a:pt x="163" y="127"/>
                  </a:cubicBezTo>
                  <a:cubicBezTo>
                    <a:pt x="176" y="113"/>
                    <a:pt x="191" y="106"/>
                    <a:pt x="209" y="106"/>
                  </a:cubicBezTo>
                  <a:cubicBezTo>
                    <a:pt x="226" y="106"/>
                    <a:pt x="240" y="113"/>
                    <a:pt x="252" y="127"/>
                  </a:cubicBezTo>
                  <a:cubicBezTo>
                    <a:pt x="264" y="141"/>
                    <a:pt x="270" y="163"/>
                    <a:pt x="270" y="194"/>
                  </a:cubicBezTo>
                  <a:cubicBezTo>
                    <a:pt x="270" y="227"/>
                    <a:pt x="264" y="250"/>
                    <a:pt x="253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D8A4649B-19C0-44CB-A1A9-388D865DD03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27975" y="2263426"/>
              <a:ext cx="1009269" cy="1359929"/>
            </a:xfrm>
            <a:custGeom>
              <a:avLst/>
              <a:gdLst>
                <a:gd name="T0" fmla="*/ 2147483646 w 414"/>
                <a:gd name="T1" fmla="*/ 0 h 557"/>
                <a:gd name="T2" fmla="*/ 2147483646 w 414"/>
                <a:gd name="T3" fmla="*/ 2147483646 h 557"/>
                <a:gd name="T4" fmla="*/ 2147483646 w 414"/>
                <a:gd name="T5" fmla="*/ 2147483646 h 557"/>
                <a:gd name="T6" fmla="*/ 2147483646 w 414"/>
                <a:gd name="T7" fmla="*/ 2147483646 h 557"/>
                <a:gd name="T8" fmla="*/ 0 w 414"/>
                <a:gd name="T9" fmla="*/ 2147483646 h 557"/>
                <a:gd name="T10" fmla="*/ 0 w 414"/>
                <a:gd name="T11" fmla="*/ 2147483646 h 557"/>
                <a:gd name="T12" fmla="*/ 2147483646 w 414"/>
                <a:gd name="T13" fmla="*/ 2147483646 h 557"/>
                <a:gd name="T14" fmla="*/ 2147483646 w 414"/>
                <a:gd name="T15" fmla="*/ 2147483646 h 557"/>
                <a:gd name="T16" fmla="*/ 2147483646 w 414"/>
                <a:gd name="T17" fmla="*/ 2147483646 h 557"/>
                <a:gd name="T18" fmla="*/ 2147483646 w 414"/>
                <a:gd name="T19" fmla="*/ 2147483646 h 557"/>
                <a:gd name="T20" fmla="*/ 2147483646 w 414"/>
                <a:gd name="T21" fmla="*/ 2147483646 h 557"/>
                <a:gd name="T22" fmla="*/ 2147483646 w 414"/>
                <a:gd name="T23" fmla="*/ 2147483646 h 557"/>
                <a:gd name="T24" fmla="*/ 2147483646 w 414"/>
                <a:gd name="T25" fmla="*/ 2147483646 h 557"/>
                <a:gd name="T26" fmla="*/ 2147483646 w 414"/>
                <a:gd name="T27" fmla="*/ 0 h 557"/>
                <a:gd name="T28" fmla="*/ 2147483646 w 414"/>
                <a:gd name="T29" fmla="*/ 2147483646 h 557"/>
                <a:gd name="T30" fmla="*/ 2147483646 w 414"/>
                <a:gd name="T31" fmla="*/ 2147483646 h 557"/>
                <a:gd name="T32" fmla="*/ 2147483646 w 414"/>
                <a:gd name="T33" fmla="*/ 2147483646 h 557"/>
                <a:gd name="T34" fmla="*/ 2147483646 w 414"/>
                <a:gd name="T35" fmla="*/ 2147483646 h 557"/>
                <a:gd name="T36" fmla="*/ 2147483646 w 414"/>
                <a:gd name="T37" fmla="*/ 2147483646 h 557"/>
                <a:gd name="T38" fmla="*/ 2147483646 w 414"/>
                <a:gd name="T39" fmla="*/ 2147483646 h 557"/>
                <a:gd name="T40" fmla="*/ 2147483646 w 414"/>
                <a:gd name="T41" fmla="*/ 2147483646 h 557"/>
                <a:gd name="T42" fmla="*/ 2147483646 w 414"/>
                <a:gd name="T43" fmla="*/ 2147483646 h 557"/>
                <a:gd name="T44" fmla="*/ 2147483646 w 414"/>
                <a:gd name="T45" fmla="*/ 2147483646 h 55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14" h="557">
                  <a:moveTo>
                    <a:pt x="256" y="0"/>
                  </a:moveTo>
                  <a:cubicBezTo>
                    <a:pt x="231" y="0"/>
                    <a:pt x="208" y="6"/>
                    <a:pt x="187" y="17"/>
                  </a:cubicBezTo>
                  <a:cubicBezTo>
                    <a:pt x="171" y="25"/>
                    <a:pt x="154" y="41"/>
                    <a:pt x="135" y="64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146" y="557"/>
                    <a:pt x="146" y="557"/>
                    <a:pt x="146" y="557"/>
                  </a:cubicBezTo>
                  <a:cubicBezTo>
                    <a:pt x="146" y="347"/>
                    <a:pt x="146" y="347"/>
                    <a:pt x="146" y="347"/>
                  </a:cubicBezTo>
                  <a:cubicBezTo>
                    <a:pt x="160" y="362"/>
                    <a:pt x="177" y="373"/>
                    <a:pt x="195" y="380"/>
                  </a:cubicBezTo>
                  <a:cubicBezTo>
                    <a:pt x="213" y="388"/>
                    <a:pt x="233" y="392"/>
                    <a:pt x="256" y="392"/>
                  </a:cubicBezTo>
                  <a:cubicBezTo>
                    <a:pt x="301" y="392"/>
                    <a:pt x="339" y="375"/>
                    <a:pt x="369" y="342"/>
                  </a:cubicBezTo>
                  <a:cubicBezTo>
                    <a:pt x="399" y="310"/>
                    <a:pt x="414" y="262"/>
                    <a:pt x="414" y="200"/>
                  </a:cubicBezTo>
                  <a:cubicBezTo>
                    <a:pt x="414" y="143"/>
                    <a:pt x="400" y="96"/>
                    <a:pt x="373" y="58"/>
                  </a:cubicBezTo>
                  <a:cubicBezTo>
                    <a:pt x="345" y="19"/>
                    <a:pt x="306" y="0"/>
                    <a:pt x="256" y="0"/>
                  </a:cubicBezTo>
                  <a:close/>
                  <a:moveTo>
                    <a:pt x="253" y="263"/>
                  </a:moveTo>
                  <a:cubicBezTo>
                    <a:pt x="242" y="277"/>
                    <a:pt x="228" y="284"/>
                    <a:pt x="211" y="284"/>
                  </a:cubicBezTo>
                  <a:cubicBezTo>
                    <a:pt x="192" y="284"/>
                    <a:pt x="176" y="277"/>
                    <a:pt x="164" y="263"/>
                  </a:cubicBezTo>
                  <a:cubicBezTo>
                    <a:pt x="151" y="248"/>
                    <a:pt x="145" y="226"/>
                    <a:pt x="145" y="197"/>
                  </a:cubicBezTo>
                  <a:cubicBezTo>
                    <a:pt x="145" y="165"/>
                    <a:pt x="151" y="142"/>
                    <a:pt x="163" y="127"/>
                  </a:cubicBezTo>
                  <a:cubicBezTo>
                    <a:pt x="176" y="113"/>
                    <a:pt x="191" y="106"/>
                    <a:pt x="209" y="106"/>
                  </a:cubicBezTo>
                  <a:cubicBezTo>
                    <a:pt x="226" y="106"/>
                    <a:pt x="241" y="113"/>
                    <a:pt x="252" y="127"/>
                  </a:cubicBezTo>
                  <a:cubicBezTo>
                    <a:pt x="264" y="141"/>
                    <a:pt x="270" y="163"/>
                    <a:pt x="270" y="194"/>
                  </a:cubicBezTo>
                  <a:cubicBezTo>
                    <a:pt x="270" y="227"/>
                    <a:pt x="264" y="250"/>
                    <a:pt x="253" y="2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27">
              <a:extLst>
                <a:ext uri="{FF2B5EF4-FFF2-40B4-BE49-F238E27FC236}">
                  <a16:creationId xmlns:a16="http://schemas.microsoft.com/office/drawing/2014/main" id="{94F7F7CC-A423-4669-9CE9-03EB65FD88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937397" y="2263426"/>
              <a:ext cx="717491" cy="935251"/>
            </a:xfrm>
            <a:custGeom>
              <a:avLst/>
              <a:gdLst>
                <a:gd name="T0" fmla="*/ 2147483646 w 295"/>
                <a:gd name="T1" fmla="*/ 2147483646 h 384"/>
                <a:gd name="T2" fmla="*/ 2147483646 w 295"/>
                <a:gd name="T3" fmla="*/ 2147483646 h 384"/>
                <a:gd name="T4" fmla="*/ 2147483646 w 295"/>
                <a:gd name="T5" fmla="*/ 2147483646 h 384"/>
                <a:gd name="T6" fmla="*/ 0 w 295"/>
                <a:gd name="T7" fmla="*/ 2147483646 h 384"/>
                <a:gd name="T8" fmla="*/ 0 w 295"/>
                <a:gd name="T9" fmla="*/ 2147483646 h 384"/>
                <a:gd name="T10" fmla="*/ 2147483646 w 295"/>
                <a:gd name="T11" fmla="*/ 2147483646 h 384"/>
                <a:gd name="T12" fmla="*/ 2147483646 w 295"/>
                <a:gd name="T13" fmla="*/ 2147483646 h 384"/>
                <a:gd name="T14" fmla="*/ 2147483646 w 295"/>
                <a:gd name="T15" fmla="*/ 2147483646 h 384"/>
                <a:gd name="T16" fmla="*/ 2147483646 w 295"/>
                <a:gd name="T17" fmla="*/ 2147483646 h 384"/>
                <a:gd name="T18" fmla="*/ 2147483646 w 295"/>
                <a:gd name="T19" fmla="*/ 2147483646 h 384"/>
                <a:gd name="T20" fmla="*/ 2147483646 w 295"/>
                <a:gd name="T21" fmla="*/ 2147483646 h 384"/>
                <a:gd name="T22" fmla="*/ 2147483646 w 295"/>
                <a:gd name="T23" fmla="*/ 0 h 384"/>
                <a:gd name="T24" fmla="*/ 2147483646 w 295"/>
                <a:gd name="T25" fmla="*/ 2147483646 h 38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95" h="384">
                  <a:moveTo>
                    <a:pt x="174" y="15"/>
                  </a:moveTo>
                  <a:cubicBezTo>
                    <a:pt x="161" y="25"/>
                    <a:pt x="147" y="43"/>
                    <a:pt x="134" y="70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144" y="384"/>
                    <a:pt x="144" y="384"/>
                    <a:pt x="144" y="384"/>
                  </a:cubicBezTo>
                  <a:cubicBezTo>
                    <a:pt x="144" y="258"/>
                    <a:pt x="144" y="258"/>
                    <a:pt x="144" y="258"/>
                  </a:cubicBezTo>
                  <a:cubicBezTo>
                    <a:pt x="144" y="198"/>
                    <a:pt x="152" y="157"/>
                    <a:pt x="167" y="135"/>
                  </a:cubicBezTo>
                  <a:cubicBezTo>
                    <a:pt x="177" y="119"/>
                    <a:pt x="192" y="111"/>
                    <a:pt x="210" y="111"/>
                  </a:cubicBezTo>
                  <a:cubicBezTo>
                    <a:pt x="220" y="111"/>
                    <a:pt x="234" y="115"/>
                    <a:pt x="251" y="122"/>
                  </a:cubicBezTo>
                  <a:cubicBezTo>
                    <a:pt x="295" y="20"/>
                    <a:pt x="295" y="20"/>
                    <a:pt x="295" y="20"/>
                  </a:cubicBezTo>
                  <a:cubicBezTo>
                    <a:pt x="270" y="7"/>
                    <a:pt x="247" y="0"/>
                    <a:pt x="226" y="0"/>
                  </a:cubicBezTo>
                  <a:cubicBezTo>
                    <a:pt x="205" y="0"/>
                    <a:pt x="188" y="5"/>
                    <a:pt x="174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28">
              <a:extLst>
                <a:ext uri="{FF2B5EF4-FFF2-40B4-BE49-F238E27FC236}">
                  <a16:creationId xmlns:a16="http://schemas.microsoft.com/office/drawing/2014/main" id="{A9A8084E-A97B-4DC9-B8CC-D1FEFB0CA12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913777" y="2244339"/>
              <a:ext cx="937522" cy="1011598"/>
            </a:xfrm>
            <a:custGeom>
              <a:avLst/>
              <a:gdLst>
                <a:gd name="T0" fmla="*/ 2147483646 w 384"/>
                <a:gd name="T1" fmla="*/ 0 h 415"/>
                <a:gd name="T2" fmla="*/ 0 w 384"/>
                <a:gd name="T3" fmla="*/ 2147483646 h 415"/>
                <a:gd name="T4" fmla="*/ 2147483646 w 384"/>
                <a:gd name="T5" fmla="*/ 2147483646 h 415"/>
                <a:gd name="T6" fmla="*/ 2147483646 w 384"/>
                <a:gd name="T7" fmla="*/ 2147483646 h 415"/>
                <a:gd name="T8" fmla="*/ 2147483646 w 384"/>
                <a:gd name="T9" fmla="*/ 2147483646 h 415"/>
                <a:gd name="T10" fmla="*/ 2147483646 w 384"/>
                <a:gd name="T11" fmla="*/ 2147483646 h 415"/>
                <a:gd name="T12" fmla="*/ 2147483646 w 384"/>
                <a:gd name="T13" fmla="*/ 2147483646 h 415"/>
                <a:gd name="T14" fmla="*/ 2147483646 w 384"/>
                <a:gd name="T15" fmla="*/ 2147483646 h 415"/>
                <a:gd name="T16" fmla="*/ 2147483646 w 384"/>
                <a:gd name="T17" fmla="*/ 0 h 415"/>
                <a:gd name="T18" fmla="*/ 2147483646 w 384"/>
                <a:gd name="T19" fmla="*/ 2147483646 h 415"/>
                <a:gd name="T20" fmla="*/ 2147483646 w 384"/>
                <a:gd name="T21" fmla="*/ 2147483646 h 415"/>
                <a:gd name="T22" fmla="*/ 2147483646 w 384"/>
                <a:gd name="T23" fmla="*/ 2147483646 h 415"/>
                <a:gd name="T24" fmla="*/ 2147483646 w 384"/>
                <a:gd name="T25" fmla="*/ 2147483646 h 415"/>
                <a:gd name="T26" fmla="*/ 2147483646 w 384"/>
                <a:gd name="T27" fmla="*/ 2147483646 h 4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4" h="415">
                  <a:moveTo>
                    <a:pt x="208" y="0"/>
                  </a:moveTo>
                  <a:cubicBezTo>
                    <a:pt x="117" y="0"/>
                    <a:pt x="0" y="66"/>
                    <a:pt x="0" y="208"/>
                  </a:cubicBezTo>
                  <a:cubicBezTo>
                    <a:pt x="0" y="373"/>
                    <a:pt x="132" y="415"/>
                    <a:pt x="197" y="415"/>
                  </a:cubicBezTo>
                  <a:cubicBezTo>
                    <a:pt x="282" y="415"/>
                    <a:pt x="339" y="381"/>
                    <a:pt x="364" y="366"/>
                  </a:cubicBezTo>
                  <a:cubicBezTo>
                    <a:pt x="363" y="227"/>
                    <a:pt x="363" y="227"/>
                    <a:pt x="363" y="227"/>
                  </a:cubicBezTo>
                  <a:cubicBezTo>
                    <a:pt x="338" y="254"/>
                    <a:pt x="292" y="288"/>
                    <a:pt x="230" y="293"/>
                  </a:cubicBezTo>
                  <a:cubicBezTo>
                    <a:pt x="211" y="294"/>
                    <a:pt x="191" y="286"/>
                    <a:pt x="184" y="282"/>
                  </a:cubicBezTo>
                  <a:cubicBezTo>
                    <a:pt x="384" y="140"/>
                    <a:pt x="384" y="140"/>
                    <a:pt x="384" y="140"/>
                  </a:cubicBezTo>
                  <a:cubicBezTo>
                    <a:pt x="369" y="91"/>
                    <a:pt x="338" y="0"/>
                    <a:pt x="208" y="0"/>
                  </a:cubicBezTo>
                  <a:close/>
                  <a:moveTo>
                    <a:pt x="131" y="210"/>
                  </a:moveTo>
                  <a:cubicBezTo>
                    <a:pt x="129" y="202"/>
                    <a:pt x="127" y="195"/>
                    <a:pt x="127" y="188"/>
                  </a:cubicBezTo>
                  <a:cubicBezTo>
                    <a:pt x="127" y="141"/>
                    <a:pt x="158" y="115"/>
                    <a:pt x="195" y="115"/>
                  </a:cubicBezTo>
                  <a:cubicBezTo>
                    <a:pt x="206" y="115"/>
                    <a:pt x="230" y="118"/>
                    <a:pt x="239" y="129"/>
                  </a:cubicBezTo>
                  <a:lnTo>
                    <a:pt x="131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D8ABAB0C-1C90-47A9-A644-754B60297B6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32901" y="2244339"/>
              <a:ext cx="937522" cy="1011598"/>
            </a:xfrm>
            <a:custGeom>
              <a:avLst/>
              <a:gdLst>
                <a:gd name="T0" fmla="*/ 2147483646 w 384"/>
                <a:gd name="T1" fmla="*/ 0 h 415"/>
                <a:gd name="T2" fmla="*/ 0 w 384"/>
                <a:gd name="T3" fmla="*/ 2147483646 h 415"/>
                <a:gd name="T4" fmla="*/ 2147483646 w 384"/>
                <a:gd name="T5" fmla="*/ 2147483646 h 415"/>
                <a:gd name="T6" fmla="*/ 2147483646 w 384"/>
                <a:gd name="T7" fmla="*/ 2147483646 h 415"/>
                <a:gd name="T8" fmla="*/ 2147483646 w 384"/>
                <a:gd name="T9" fmla="*/ 2147483646 h 415"/>
                <a:gd name="T10" fmla="*/ 2147483646 w 384"/>
                <a:gd name="T11" fmla="*/ 2147483646 h 415"/>
                <a:gd name="T12" fmla="*/ 2147483646 w 384"/>
                <a:gd name="T13" fmla="*/ 2147483646 h 415"/>
                <a:gd name="T14" fmla="*/ 2147483646 w 384"/>
                <a:gd name="T15" fmla="*/ 2147483646 h 415"/>
                <a:gd name="T16" fmla="*/ 2147483646 w 384"/>
                <a:gd name="T17" fmla="*/ 0 h 415"/>
                <a:gd name="T18" fmla="*/ 2147483646 w 384"/>
                <a:gd name="T19" fmla="*/ 2147483646 h 415"/>
                <a:gd name="T20" fmla="*/ 2147483646 w 384"/>
                <a:gd name="T21" fmla="*/ 2147483646 h 415"/>
                <a:gd name="T22" fmla="*/ 2147483646 w 384"/>
                <a:gd name="T23" fmla="*/ 2147483646 h 415"/>
                <a:gd name="T24" fmla="*/ 2147483646 w 384"/>
                <a:gd name="T25" fmla="*/ 2147483646 h 415"/>
                <a:gd name="T26" fmla="*/ 2147483646 w 384"/>
                <a:gd name="T27" fmla="*/ 2147483646 h 4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84" h="415">
                  <a:moveTo>
                    <a:pt x="208" y="0"/>
                  </a:moveTo>
                  <a:cubicBezTo>
                    <a:pt x="117" y="0"/>
                    <a:pt x="0" y="66"/>
                    <a:pt x="0" y="208"/>
                  </a:cubicBezTo>
                  <a:cubicBezTo>
                    <a:pt x="0" y="373"/>
                    <a:pt x="132" y="415"/>
                    <a:pt x="197" y="415"/>
                  </a:cubicBezTo>
                  <a:cubicBezTo>
                    <a:pt x="281" y="415"/>
                    <a:pt x="339" y="381"/>
                    <a:pt x="363" y="366"/>
                  </a:cubicBezTo>
                  <a:cubicBezTo>
                    <a:pt x="363" y="227"/>
                    <a:pt x="363" y="227"/>
                    <a:pt x="363" y="227"/>
                  </a:cubicBezTo>
                  <a:cubicBezTo>
                    <a:pt x="338" y="254"/>
                    <a:pt x="292" y="288"/>
                    <a:pt x="230" y="293"/>
                  </a:cubicBezTo>
                  <a:cubicBezTo>
                    <a:pt x="211" y="294"/>
                    <a:pt x="191" y="286"/>
                    <a:pt x="184" y="282"/>
                  </a:cubicBezTo>
                  <a:cubicBezTo>
                    <a:pt x="384" y="140"/>
                    <a:pt x="384" y="140"/>
                    <a:pt x="384" y="140"/>
                  </a:cubicBezTo>
                  <a:cubicBezTo>
                    <a:pt x="369" y="91"/>
                    <a:pt x="338" y="0"/>
                    <a:pt x="208" y="0"/>
                  </a:cubicBezTo>
                  <a:close/>
                  <a:moveTo>
                    <a:pt x="130" y="210"/>
                  </a:moveTo>
                  <a:cubicBezTo>
                    <a:pt x="129" y="202"/>
                    <a:pt x="127" y="195"/>
                    <a:pt x="127" y="188"/>
                  </a:cubicBezTo>
                  <a:cubicBezTo>
                    <a:pt x="127" y="141"/>
                    <a:pt x="158" y="115"/>
                    <a:pt x="195" y="115"/>
                  </a:cubicBezTo>
                  <a:cubicBezTo>
                    <a:pt x="205" y="115"/>
                    <a:pt x="230" y="118"/>
                    <a:pt x="238" y="129"/>
                  </a:cubicBezTo>
                  <a:lnTo>
                    <a:pt x="130" y="2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48148"/>
            <a:ext cx="7772400" cy="640722"/>
          </a:xfrm>
        </p:spPr>
        <p:txBody>
          <a:bodyPr anchor="b">
            <a:normAutofit/>
          </a:bodyPr>
          <a:lstStyle>
            <a:lvl1pPr algn="ctr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442283"/>
            <a:ext cx="7772400" cy="385985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95814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7939F6F-5019-4C8A-9284-05E00E609E82}"/>
              </a:ext>
            </a:extLst>
          </p:cNvPr>
          <p:cNvSpPr/>
          <p:nvPr userDrawn="1"/>
        </p:nvSpPr>
        <p:spPr>
          <a:xfrm>
            <a:off x="0" y="3921125"/>
            <a:ext cx="9144000" cy="865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2AFD1143-96B5-4AD2-86BC-D175F6BD7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4884738"/>
            <a:ext cx="7826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3921900"/>
          </a:xfrm>
          <a:prstGeom prst="rect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2708" y="4030065"/>
            <a:ext cx="7867724" cy="332586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708" y="3510572"/>
            <a:ext cx="7867724" cy="384721"/>
          </a:xfrm>
        </p:spPr>
        <p:txBody>
          <a:bodyPr anchor="b"/>
          <a:lstStyle>
            <a:lvl1pPr algn="l">
              <a:defRPr sz="30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C1AACC6-7B42-46B9-A63B-D16B8741E5C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30288" y="4906963"/>
            <a:ext cx="7645400" cy="93662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B7FE935-0570-4239-95A4-9605304A467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ED06EBA-5C96-4853-AD14-E290DF063F8F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2749209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Block Colo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AEB83742-26F0-437B-95DC-E9250E5FB5DA}"/>
              </a:ext>
            </a:extLst>
          </p:cNvPr>
          <p:cNvSpPr/>
          <p:nvPr userDrawn="1"/>
        </p:nvSpPr>
        <p:spPr>
          <a:xfrm>
            <a:off x="0" y="3921125"/>
            <a:ext cx="9144000" cy="865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7C89D7C3-4F96-45FB-9B46-A8C9044882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4884738"/>
            <a:ext cx="782637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000" y="3509861"/>
            <a:ext cx="7867800" cy="384721"/>
          </a:xfrm>
        </p:spPr>
        <p:txBody>
          <a:bodyPr anchor="b"/>
          <a:lstStyle>
            <a:lvl1pPr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592708" y="4030065"/>
            <a:ext cx="7867724" cy="332586"/>
          </a:xfrm>
        </p:spPr>
        <p:txBody>
          <a:bodyPr/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CD45ACF3-6795-4D24-A2B8-0EA014F3DD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30288" y="4906963"/>
            <a:ext cx="7645400" cy="93662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BC0EACC-6B82-437D-BE0D-B4AAA8E03A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ED39-321A-4D25-9FB1-89DFE8710416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5762055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6" name="Content Placeholder 6"/>
          <p:cNvSpPr>
            <a:spLocks noGrp="1"/>
          </p:cNvSpPr>
          <p:nvPr>
            <p:ph sz="quarter" idx="13"/>
          </p:nvPr>
        </p:nvSpPr>
        <p:spPr>
          <a:xfrm>
            <a:off x="172642" y="988200"/>
            <a:ext cx="2808000" cy="3639600"/>
          </a:xfrm>
          <a:noFill/>
        </p:spPr>
        <p:txBody>
          <a:bodyPr>
            <a:noAutofit/>
          </a:bodyPr>
          <a:lstStyle>
            <a:lvl1pPr>
              <a:defRPr baseline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182567" y="988200"/>
            <a:ext cx="2808000" cy="3639600"/>
          </a:xfrm>
          <a:noFill/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0" name="Content Placeholder 6"/>
          <p:cNvSpPr>
            <a:spLocks noGrp="1"/>
          </p:cNvSpPr>
          <p:nvPr>
            <p:ph sz="quarter" idx="17"/>
          </p:nvPr>
        </p:nvSpPr>
        <p:spPr>
          <a:xfrm>
            <a:off x="6192492" y="988200"/>
            <a:ext cx="2808000" cy="3639600"/>
          </a:xfrm>
          <a:noFill/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E1A15C-A1CE-4840-87D2-52E21C8D304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EF1942-EDAF-4B41-8C70-00DC7265B03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7101B-A881-4DE0-8767-B49864936FC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5864471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 lIns="54000" tIns="54000" rIns="54000" bIns="54000" rtlCol="0">
            <a:noAutofit/>
          </a:bodyPr>
          <a:lstStyle>
            <a:lvl1pPr>
              <a:defRPr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47" y="1434936"/>
            <a:ext cx="2887191" cy="2269525"/>
          </a:xfrm>
          <a:solidFill>
            <a:schemeClr val="bg1">
              <a:alpha val="80000"/>
            </a:schemeClr>
          </a:solidFill>
        </p:spPr>
        <p:txBody>
          <a:bodyPr lIns="162000" tIns="54000" rIns="135000" bIns="54000" anchor="ctr">
            <a:normAutofit/>
          </a:bodyPr>
          <a:lstStyle>
            <a:lvl1pPr>
              <a:defRPr sz="2700"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144066" y="4886325"/>
            <a:ext cx="777478" cy="182166"/>
          </a:xfrm>
          <a:blipFill>
            <a:blip r:embed="rId2" cstate="print"/>
            <a:stretch>
              <a:fillRect/>
            </a:stretch>
          </a:blipFill>
          <a:ln>
            <a:noFill/>
          </a:ln>
        </p:spPr>
        <p:txBody>
          <a:bodyPr>
            <a:normAutofit/>
          </a:bodyPr>
          <a:lstStyle>
            <a:lvl1pPr>
              <a:defRPr sz="5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AB3C3703-425A-4295-8ACA-75432F95696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>
            <a:lvl1pPr eaLnBrk="1" hangingPunct="1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3078192B-518F-4CF0-9CA3-7120630050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45D954C-D544-4511-8736-3DCAECB803F8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1783126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5">
            <a:extLst>
              <a:ext uri="{FF2B5EF4-FFF2-40B4-BE49-F238E27FC236}">
                <a16:creationId xmlns:a16="http://schemas.microsoft.com/office/drawing/2014/main" id="{DAB8669F-C2E0-4DCB-B45D-D52264DF1AD8}"/>
              </a:ext>
            </a:extLst>
          </p:cNvPr>
          <p:cNvSpPr/>
          <p:nvPr userDrawn="1"/>
        </p:nvSpPr>
        <p:spPr>
          <a:xfrm rot="16200000">
            <a:off x="4139407" y="1932781"/>
            <a:ext cx="855662" cy="98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E74B5C51-C252-47EC-9B59-1EF64C297B73}"/>
              </a:ext>
            </a:extLst>
          </p:cNvPr>
          <p:cNvSpPr/>
          <p:nvPr userDrawn="1"/>
        </p:nvSpPr>
        <p:spPr>
          <a:xfrm>
            <a:off x="1303338" y="1978025"/>
            <a:ext cx="6591300" cy="984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E10E9555-FC04-4C4F-B244-663E9ACD3BB1}"/>
              </a:ext>
            </a:extLst>
          </p:cNvPr>
          <p:cNvSpPr/>
          <p:nvPr userDrawn="1"/>
        </p:nvSpPr>
        <p:spPr>
          <a:xfrm>
            <a:off x="173038" y="2303463"/>
            <a:ext cx="8843962" cy="23241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15" name="Picture 33" descr="\\UBERSTORAGE\Clients\Pepper\PFG_001 Template\Studio\Assets\Chilli-02.png">
            <a:extLst>
              <a:ext uri="{FF2B5EF4-FFF2-40B4-BE49-F238E27FC236}">
                <a16:creationId xmlns:a16="http://schemas.microsoft.com/office/drawing/2014/main" id="{41767BF2-8166-49D9-93DD-0F98171BB2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979488"/>
            <a:ext cx="11541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reeform 24">
            <a:extLst>
              <a:ext uri="{FF2B5EF4-FFF2-40B4-BE49-F238E27FC236}">
                <a16:creationId xmlns:a16="http://schemas.microsoft.com/office/drawing/2014/main" id="{14A812D4-5D72-475A-9171-4A0E1A211EB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338513" y="1000125"/>
            <a:ext cx="344487" cy="465138"/>
          </a:xfrm>
          <a:custGeom>
            <a:avLst/>
            <a:gdLst>
              <a:gd name="T0" fmla="*/ 2147483646 w 413"/>
              <a:gd name="T1" fmla="*/ 0 h 557"/>
              <a:gd name="T2" fmla="*/ 2147483646 w 413"/>
              <a:gd name="T3" fmla="*/ 2147483646 h 557"/>
              <a:gd name="T4" fmla="*/ 2147483646 w 413"/>
              <a:gd name="T5" fmla="*/ 2147483646 h 557"/>
              <a:gd name="T6" fmla="*/ 2147483646 w 413"/>
              <a:gd name="T7" fmla="*/ 2147483646 h 557"/>
              <a:gd name="T8" fmla="*/ 0 w 413"/>
              <a:gd name="T9" fmla="*/ 2147483646 h 557"/>
              <a:gd name="T10" fmla="*/ 0 w 413"/>
              <a:gd name="T11" fmla="*/ 2147483646 h 557"/>
              <a:gd name="T12" fmla="*/ 2147483646 w 413"/>
              <a:gd name="T13" fmla="*/ 2147483646 h 557"/>
              <a:gd name="T14" fmla="*/ 2147483646 w 413"/>
              <a:gd name="T15" fmla="*/ 2147483646 h 557"/>
              <a:gd name="T16" fmla="*/ 2147483646 w 413"/>
              <a:gd name="T17" fmla="*/ 2147483646 h 557"/>
              <a:gd name="T18" fmla="*/ 2147483646 w 413"/>
              <a:gd name="T19" fmla="*/ 2147483646 h 557"/>
              <a:gd name="T20" fmla="*/ 2147483646 w 413"/>
              <a:gd name="T21" fmla="*/ 2147483646 h 557"/>
              <a:gd name="T22" fmla="*/ 2147483646 w 413"/>
              <a:gd name="T23" fmla="*/ 2147483646 h 557"/>
              <a:gd name="T24" fmla="*/ 2147483646 w 413"/>
              <a:gd name="T25" fmla="*/ 2147483646 h 557"/>
              <a:gd name="T26" fmla="*/ 2147483646 w 413"/>
              <a:gd name="T27" fmla="*/ 0 h 557"/>
              <a:gd name="T28" fmla="*/ 2147483646 w 413"/>
              <a:gd name="T29" fmla="*/ 2147483646 h 557"/>
              <a:gd name="T30" fmla="*/ 2147483646 w 413"/>
              <a:gd name="T31" fmla="*/ 2147483646 h 557"/>
              <a:gd name="T32" fmla="*/ 2147483646 w 413"/>
              <a:gd name="T33" fmla="*/ 2147483646 h 557"/>
              <a:gd name="T34" fmla="*/ 2147483646 w 413"/>
              <a:gd name="T35" fmla="*/ 2147483646 h 557"/>
              <a:gd name="T36" fmla="*/ 2147483646 w 413"/>
              <a:gd name="T37" fmla="*/ 2147483646 h 557"/>
              <a:gd name="T38" fmla="*/ 2147483646 w 413"/>
              <a:gd name="T39" fmla="*/ 2147483646 h 557"/>
              <a:gd name="T40" fmla="*/ 2147483646 w 413"/>
              <a:gd name="T41" fmla="*/ 2147483646 h 557"/>
              <a:gd name="T42" fmla="*/ 2147483646 w 413"/>
              <a:gd name="T43" fmla="*/ 2147483646 h 557"/>
              <a:gd name="T44" fmla="*/ 2147483646 w 413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3" h="557">
                <a:moveTo>
                  <a:pt x="256" y="0"/>
                </a:moveTo>
                <a:cubicBezTo>
                  <a:pt x="230" y="0"/>
                  <a:pt x="207" y="6"/>
                  <a:pt x="186" y="17"/>
                </a:cubicBezTo>
                <a:cubicBezTo>
                  <a:pt x="170" y="25"/>
                  <a:pt x="153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5" y="557"/>
                  <a:pt x="145" y="557"/>
                  <a:pt x="145" y="557"/>
                </a:cubicBezTo>
                <a:cubicBezTo>
                  <a:pt x="145" y="347"/>
                  <a:pt x="145" y="347"/>
                  <a:pt x="145" y="347"/>
                </a:cubicBezTo>
                <a:cubicBezTo>
                  <a:pt x="160" y="362"/>
                  <a:pt x="176" y="373"/>
                  <a:pt x="194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8" y="375"/>
                  <a:pt x="368" y="342"/>
                </a:cubicBezTo>
                <a:cubicBezTo>
                  <a:pt x="398" y="310"/>
                  <a:pt x="413" y="262"/>
                  <a:pt x="413" y="200"/>
                </a:cubicBezTo>
                <a:cubicBezTo>
                  <a:pt x="413" y="143"/>
                  <a:pt x="399" y="96"/>
                  <a:pt x="372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2" y="263"/>
                </a:moveTo>
                <a:cubicBezTo>
                  <a:pt x="241" y="277"/>
                  <a:pt x="227" y="284"/>
                  <a:pt x="210" y="284"/>
                </a:cubicBezTo>
                <a:cubicBezTo>
                  <a:pt x="191" y="284"/>
                  <a:pt x="176" y="277"/>
                  <a:pt x="163" y="263"/>
                </a:cubicBezTo>
                <a:cubicBezTo>
                  <a:pt x="151" y="248"/>
                  <a:pt x="144" y="226"/>
                  <a:pt x="144" y="197"/>
                </a:cubicBezTo>
                <a:cubicBezTo>
                  <a:pt x="144" y="165"/>
                  <a:pt x="150" y="142"/>
                  <a:pt x="163" y="127"/>
                </a:cubicBezTo>
                <a:cubicBezTo>
                  <a:pt x="175" y="113"/>
                  <a:pt x="190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3" y="141"/>
                  <a:pt x="269" y="163"/>
                  <a:pt x="269" y="194"/>
                </a:cubicBezTo>
                <a:cubicBezTo>
                  <a:pt x="269" y="227"/>
                  <a:pt x="264" y="250"/>
                  <a:pt x="252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17" name="Freeform 25">
            <a:extLst>
              <a:ext uri="{FF2B5EF4-FFF2-40B4-BE49-F238E27FC236}">
                <a16:creationId xmlns:a16="http://schemas.microsoft.com/office/drawing/2014/main" id="{E10AF7EB-6F5D-435E-9738-9BDBEEC085B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049713" y="1000125"/>
            <a:ext cx="346075" cy="465138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18" name="Freeform 26">
            <a:extLst>
              <a:ext uri="{FF2B5EF4-FFF2-40B4-BE49-F238E27FC236}">
                <a16:creationId xmlns:a16="http://schemas.microsoft.com/office/drawing/2014/main" id="{58222554-AA1D-4532-B84F-81DFC1FF6D0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421188" y="1000125"/>
            <a:ext cx="344487" cy="465138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6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1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19" name="Freeform 27">
            <a:extLst>
              <a:ext uri="{FF2B5EF4-FFF2-40B4-BE49-F238E27FC236}">
                <a16:creationId xmlns:a16="http://schemas.microsoft.com/office/drawing/2014/main" id="{51C4EB39-8B8C-4ADB-ADC4-2FA479D03901}"/>
              </a:ext>
            </a:extLst>
          </p:cNvPr>
          <p:cNvSpPr>
            <a:spLocks/>
          </p:cNvSpPr>
          <p:nvPr userDrawn="1"/>
        </p:nvSpPr>
        <p:spPr bwMode="auto">
          <a:xfrm>
            <a:off x="5143500" y="1003300"/>
            <a:ext cx="246063" cy="320675"/>
          </a:xfrm>
          <a:custGeom>
            <a:avLst/>
            <a:gdLst>
              <a:gd name="T0" fmla="*/ 2147483646 w 295"/>
              <a:gd name="T1" fmla="*/ 2147483646 h 384"/>
              <a:gd name="T2" fmla="*/ 2147483646 w 295"/>
              <a:gd name="T3" fmla="*/ 2147483646 h 384"/>
              <a:gd name="T4" fmla="*/ 2147483646 w 295"/>
              <a:gd name="T5" fmla="*/ 2147483646 h 384"/>
              <a:gd name="T6" fmla="*/ 0 w 295"/>
              <a:gd name="T7" fmla="*/ 2147483646 h 384"/>
              <a:gd name="T8" fmla="*/ 0 w 295"/>
              <a:gd name="T9" fmla="*/ 2147483646 h 384"/>
              <a:gd name="T10" fmla="*/ 2147483646 w 295"/>
              <a:gd name="T11" fmla="*/ 2147483646 h 384"/>
              <a:gd name="T12" fmla="*/ 2147483646 w 295"/>
              <a:gd name="T13" fmla="*/ 2147483646 h 384"/>
              <a:gd name="T14" fmla="*/ 2147483646 w 295"/>
              <a:gd name="T15" fmla="*/ 2147483646 h 384"/>
              <a:gd name="T16" fmla="*/ 2147483646 w 295"/>
              <a:gd name="T17" fmla="*/ 2147483646 h 384"/>
              <a:gd name="T18" fmla="*/ 2147483646 w 295"/>
              <a:gd name="T19" fmla="*/ 2147483646 h 384"/>
              <a:gd name="T20" fmla="*/ 2147483646 w 295"/>
              <a:gd name="T21" fmla="*/ 2147483646 h 384"/>
              <a:gd name="T22" fmla="*/ 2147483646 w 295"/>
              <a:gd name="T23" fmla="*/ 0 h 384"/>
              <a:gd name="T24" fmla="*/ 2147483646 w 295"/>
              <a:gd name="T25" fmla="*/ 2147483646 h 38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5" h="384">
                <a:moveTo>
                  <a:pt x="174" y="15"/>
                </a:moveTo>
                <a:cubicBezTo>
                  <a:pt x="161" y="25"/>
                  <a:pt x="147" y="43"/>
                  <a:pt x="134" y="70"/>
                </a:cubicBezTo>
                <a:cubicBezTo>
                  <a:pt x="134" y="8"/>
                  <a:pt x="134" y="8"/>
                  <a:pt x="13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84"/>
                  <a:pt x="0" y="384"/>
                  <a:pt x="0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4" y="198"/>
                  <a:pt x="152" y="157"/>
                  <a:pt x="167" y="135"/>
                </a:cubicBezTo>
                <a:cubicBezTo>
                  <a:pt x="177" y="119"/>
                  <a:pt x="192" y="111"/>
                  <a:pt x="210" y="111"/>
                </a:cubicBezTo>
                <a:cubicBezTo>
                  <a:pt x="220" y="111"/>
                  <a:pt x="234" y="115"/>
                  <a:pt x="251" y="122"/>
                </a:cubicBezTo>
                <a:cubicBezTo>
                  <a:pt x="295" y="20"/>
                  <a:pt x="295" y="20"/>
                  <a:pt x="295" y="20"/>
                </a:cubicBezTo>
                <a:cubicBezTo>
                  <a:pt x="270" y="7"/>
                  <a:pt x="247" y="0"/>
                  <a:pt x="226" y="0"/>
                </a:cubicBezTo>
                <a:cubicBezTo>
                  <a:pt x="205" y="0"/>
                  <a:pt x="188" y="5"/>
                  <a:pt x="174" y="1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20" name="Freeform 28">
            <a:extLst>
              <a:ext uri="{FF2B5EF4-FFF2-40B4-BE49-F238E27FC236}">
                <a16:creationId xmlns:a16="http://schemas.microsoft.com/office/drawing/2014/main" id="{F8D7D72B-95D1-4C2C-BA30-DBDB875D764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792663" y="982663"/>
            <a:ext cx="320675" cy="347662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2" y="415"/>
                  <a:pt x="339" y="381"/>
                  <a:pt x="364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1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6" y="115"/>
                  <a:pt x="230" y="118"/>
                  <a:pt x="239" y="129"/>
                </a:cubicBezTo>
                <a:lnTo>
                  <a:pt x="131" y="2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24" name="Freeform 29">
            <a:extLst>
              <a:ext uri="{FF2B5EF4-FFF2-40B4-BE49-F238E27FC236}">
                <a16:creationId xmlns:a16="http://schemas.microsoft.com/office/drawing/2014/main" id="{216CF97B-A0B2-4893-AE12-C26FE38844B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705225" y="982663"/>
            <a:ext cx="320675" cy="347662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1" y="415"/>
                  <a:pt x="339" y="381"/>
                  <a:pt x="363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0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5" y="115"/>
                  <a:pt x="230" y="118"/>
                  <a:pt x="238" y="129"/>
                </a:cubicBezTo>
                <a:lnTo>
                  <a:pt x="130" y="21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809552" y="1734228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2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4023987" y="1734228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3" name="Picture Placeholder 20"/>
          <p:cNvSpPr>
            <a:spLocks noGrp="1"/>
          </p:cNvSpPr>
          <p:nvPr>
            <p:ph type="pic" sz="quarter" idx="15"/>
          </p:nvPr>
        </p:nvSpPr>
        <p:spPr>
          <a:xfrm>
            <a:off x="7192899" y="1734228"/>
            <a:ext cx="1151929" cy="1153139"/>
          </a:xfrm>
          <a:prstGeom prst="ellipse">
            <a:avLst/>
          </a:prstGeom>
          <a:solidFill>
            <a:schemeClr val="bg1"/>
          </a:solidFill>
        </p:spPr>
        <p:txBody>
          <a:bodyPr rtlCol="0">
            <a:normAutofit/>
          </a:bodyPr>
          <a:lstStyle>
            <a:lvl1pPr>
              <a:defRPr sz="8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467544" y="2931346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7"/>
          </p:nvPr>
        </p:nvSpPr>
        <p:spPr>
          <a:xfrm>
            <a:off x="467916" y="3173789"/>
            <a:ext cx="1835944" cy="1322785"/>
          </a:xfrm>
        </p:spPr>
        <p:txBody>
          <a:bodyPr/>
          <a:lstStyle>
            <a:lvl1pPr marL="135000" indent="-13500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7000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3653656" y="2931346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7"/>
          <p:cNvSpPr>
            <a:spLocks noGrp="1"/>
          </p:cNvSpPr>
          <p:nvPr>
            <p:ph type="body" sz="quarter" idx="19"/>
          </p:nvPr>
        </p:nvSpPr>
        <p:spPr>
          <a:xfrm>
            <a:off x="3654028" y="3173789"/>
            <a:ext cx="1835944" cy="1322785"/>
          </a:xfrm>
        </p:spPr>
        <p:txBody>
          <a:bodyPr/>
          <a:lstStyle>
            <a:lvl1pPr marL="135000" indent="-13500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7000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850892" y="2931346"/>
            <a:ext cx="1835944" cy="187039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2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7"/>
          <p:cNvSpPr>
            <a:spLocks noGrp="1"/>
          </p:cNvSpPr>
          <p:nvPr>
            <p:ph type="body" sz="quarter" idx="21"/>
          </p:nvPr>
        </p:nvSpPr>
        <p:spPr>
          <a:xfrm>
            <a:off x="6850892" y="3173789"/>
            <a:ext cx="1835944" cy="1322785"/>
          </a:xfrm>
        </p:spPr>
        <p:txBody>
          <a:bodyPr/>
          <a:lstStyle>
            <a:lvl1pPr marL="135000" indent="-13500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100"/>
            </a:lvl1pPr>
            <a:lvl2pPr marL="270000">
              <a:lnSpc>
                <a:spcPct val="85000"/>
              </a:lnSpc>
              <a:spcBef>
                <a:spcPts val="0"/>
              </a:spcBef>
              <a:spcAft>
                <a:spcPts val="300"/>
              </a:spcAft>
              <a:defRPr sz="9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3313DAA7-3B2B-4A42-A71F-51354AC5D2AE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9D552B7B-8073-4EFC-8474-6107DCE24E5F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9ADFA-49E1-4634-9AED-1860736314D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9542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9" dur="5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14" dur="5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19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24" dur="5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5E-6 4.27337E-6 L 2.5E-6 0.03795 " pathEditMode="relative" rAng="0" ptsTypes="AA">
                                      <p:cBhvr>
                                        <p:cTn id="34" dur="5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88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5">
            <a:extLst>
              <a:ext uri="{FF2B5EF4-FFF2-40B4-BE49-F238E27FC236}">
                <a16:creationId xmlns:a16="http://schemas.microsoft.com/office/drawing/2014/main" id="{F7F18211-BBB9-4DD1-A064-6BAF2C8123D8}"/>
              </a:ext>
            </a:extLst>
          </p:cNvPr>
          <p:cNvSpPr/>
          <p:nvPr userDrawn="1"/>
        </p:nvSpPr>
        <p:spPr>
          <a:xfrm>
            <a:off x="481013" y="788988"/>
            <a:ext cx="2465387" cy="2465387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0C630BF-0A22-4C8A-99CF-6B56442931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3063" y="3425825"/>
            <a:ext cx="268128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2400" b="1">
                <a:solidFill>
                  <a:srgbClr val="253746"/>
                </a:solidFill>
              </a:rPr>
              <a:t>The Pepper Group</a:t>
            </a:r>
            <a:br>
              <a:rPr lang="en-AU" altLang="en-US" sz="2100" b="1">
                <a:solidFill>
                  <a:srgbClr val="000000"/>
                </a:solidFill>
              </a:rPr>
            </a:br>
            <a:r>
              <a:rPr lang="en-AU" altLang="en-US" sz="2100">
                <a:solidFill>
                  <a:srgbClr val="000000"/>
                </a:solidFill>
              </a:rPr>
              <a:t>Executive Team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778669" y="789385"/>
            <a:ext cx="1870472" cy="2637234"/>
          </a:xfrm>
        </p:spPr>
        <p:txBody>
          <a:bodyPr lIns="54000" tIns="54000" rIns="54000" bIns="54000" rtlCol="0">
            <a:normAutofit/>
          </a:bodyPr>
          <a:lstStyle>
            <a:lvl1pPr>
              <a:defRPr sz="1400" baseline="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AU" noProof="0" dirty="0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F9663D7-A651-4F2B-BFAF-E825C7AB24C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1030288" y="4886325"/>
            <a:ext cx="7645400" cy="134938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AU" altLang="en-US"/>
              <a:t>Copyright 2015 Pepper. Confidential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51CA2B3-FDFB-4695-9145-4962D1FC660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F8731-B5DB-44D2-B70E-7BB4EF8835E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261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Pepper_oldlogo_MM white.ai">
            <a:extLst>
              <a:ext uri="{FF2B5EF4-FFF2-40B4-BE49-F238E27FC236}">
                <a16:creationId xmlns:a16="http://schemas.microsoft.com/office/drawing/2014/main" id="{B97ED7A1-CD77-4A6E-ADB3-DC5649568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563563"/>
            <a:ext cx="3968750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15914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Pepper_oldlogo_MM white.ai">
            <a:extLst>
              <a:ext uri="{FF2B5EF4-FFF2-40B4-BE49-F238E27FC236}">
                <a16:creationId xmlns:a16="http://schemas.microsoft.com/office/drawing/2014/main" id="{29358871-D76F-433E-8FE4-D75CF3E0B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988" y="3656013"/>
            <a:ext cx="3417887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5103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ivider (Chilli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Peppers.jpg">
            <a:extLst>
              <a:ext uri="{FF2B5EF4-FFF2-40B4-BE49-F238E27FC236}">
                <a16:creationId xmlns:a16="http://schemas.microsoft.com/office/drawing/2014/main" id="{35C61B80-551C-4AD0-8400-B7685533B59F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"/>
          <a:stretch>
            <a:fillRect/>
          </a:stretch>
        </p:blipFill>
        <p:spPr bwMode="auto">
          <a:xfrm>
            <a:off x="268288" y="312738"/>
            <a:ext cx="858361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1" descr="Pepper HR RGB.png">
            <a:extLst>
              <a:ext uri="{FF2B5EF4-FFF2-40B4-BE49-F238E27FC236}">
                <a16:creationId xmlns:a16="http://schemas.microsoft.com/office/drawing/2014/main" id="{7608C723-F541-4A85-89A7-5D4C9538464B}"/>
              </a:ext>
            </a:extLst>
          </p:cNvPr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643438"/>
            <a:ext cx="67627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91CBF1CF-1D0C-4C7B-BF68-D7C2D8366B6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</a:rPr>
              <a:t>Copyright 2016 Pepper. Confidential.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7292" y="2033100"/>
            <a:ext cx="7648392" cy="12420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745395" y="3377700"/>
            <a:ext cx="7648186" cy="758700"/>
          </a:xfrm>
        </p:spPr>
        <p:txBody>
          <a:bodyPr>
            <a:normAutofit/>
          </a:bodyPr>
          <a:lstStyle>
            <a:lvl1pPr>
              <a:defRPr sz="23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F727B38-27CB-4204-90CE-F6AC9A8CB5B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2FF87-62A3-4B6A-AD49-09F19264EEA7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8244637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Slide">
    <p:bg>
      <p:bgPr>
        <a:solidFill>
          <a:srgbClr val="DF00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 descr="\\UBERSTORAGE\Clients\Pepper\PFG_001 Template\Studio\Assets\Chilli-02.png">
            <a:extLst>
              <a:ext uri="{FF2B5EF4-FFF2-40B4-BE49-F238E27FC236}">
                <a16:creationId xmlns:a16="http://schemas.microsoft.com/office/drawing/2014/main" id="{72F6CC94-8822-45E2-9523-0A55126C656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13" y="2046288"/>
            <a:ext cx="2528887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4">
            <a:extLst>
              <a:ext uri="{FF2B5EF4-FFF2-40B4-BE49-F238E27FC236}">
                <a16:creationId xmlns:a16="http://schemas.microsoft.com/office/drawing/2014/main" id="{1FC6B371-5E99-48C9-A8BA-B6D82027C14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995488" y="2084388"/>
            <a:ext cx="755650" cy="1019175"/>
          </a:xfrm>
          <a:custGeom>
            <a:avLst/>
            <a:gdLst>
              <a:gd name="T0" fmla="*/ 2147483646 w 413"/>
              <a:gd name="T1" fmla="*/ 0 h 557"/>
              <a:gd name="T2" fmla="*/ 2147483646 w 413"/>
              <a:gd name="T3" fmla="*/ 2147483646 h 557"/>
              <a:gd name="T4" fmla="*/ 2147483646 w 413"/>
              <a:gd name="T5" fmla="*/ 2147483646 h 557"/>
              <a:gd name="T6" fmla="*/ 2147483646 w 413"/>
              <a:gd name="T7" fmla="*/ 2147483646 h 557"/>
              <a:gd name="T8" fmla="*/ 0 w 413"/>
              <a:gd name="T9" fmla="*/ 2147483646 h 557"/>
              <a:gd name="T10" fmla="*/ 0 w 413"/>
              <a:gd name="T11" fmla="*/ 2147483646 h 557"/>
              <a:gd name="T12" fmla="*/ 2147483646 w 413"/>
              <a:gd name="T13" fmla="*/ 2147483646 h 557"/>
              <a:gd name="T14" fmla="*/ 2147483646 w 413"/>
              <a:gd name="T15" fmla="*/ 2147483646 h 557"/>
              <a:gd name="T16" fmla="*/ 2147483646 w 413"/>
              <a:gd name="T17" fmla="*/ 2147483646 h 557"/>
              <a:gd name="T18" fmla="*/ 2147483646 w 413"/>
              <a:gd name="T19" fmla="*/ 2147483646 h 557"/>
              <a:gd name="T20" fmla="*/ 2147483646 w 413"/>
              <a:gd name="T21" fmla="*/ 2147483646 h 557"/>
              <a:gd name="T22" fmla="*/ 2147483646 w 413"/>
              <a:gd name="T23" fmla="*/ 2147483646 h 557"/>
              <a:gd name="T24" fmla="*/ 2147483646 w 413"/>
              <a:gd name="T25" fmla="*/ 2147483646 h 557"/>
              <a:gd name="T26" fmla="*/ 2147483646 w 413"/>
              <a:gd name="T27" fmla="*/ 0 h 557"/>
              <a:gd name="T28" fmla="*/ 2147483646 w 413"/>
              <a:gd name="T29" fmla="*/ 2147483646 h 557"/>
              <a:gd name="T30" fmla="*/ 2147483646 w 413"/>
              <a:gd name="T31" fmla="*/ 2147483646 h 557"/>
              <a:gd name="T32" fmla="*/ 2147483646 w 413"/>
              <a:gd name="T33" fmla="*/ 2147483646 h 557"/>
              <a:gd name="T34" fmla="*/ 2147483646 w 413"/>
              <a:gd name="T35" fmla="*/ 2147483646 h 557"/>
              <a:gd name="T36" fmla="*/ 2147483646 w 413"/>
              <a:gd name="T37" fmla="*/ 2147483646 h 557"/>
              <a:gd name="T38" fmla="*/ 2147483646 w 413"/>
              <a:gd name="T39" fmla="*/ 2147483646 h 557"/>
              <a:gd name="T40" fmla="*/ 2147483646 w 413"/>
              <a:gd name="T41" fmla="*/ 2147483646 h 557"/>
              <a:gd name="T42" fmla="*/ 2147483646 w 413"/>
              <a:gd name="T43" fmla="*/ 2147483646 h 557"/>
              <a:gd name="T44" fmla="*/ 2147483646 w 413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3" h="557">
                <a:moveTo>
                  <a:pt x="256" y="0"/>
                </a:moveTo>
                <a:cubicBezTo>
                  <a:pt x="230" y="0"/>
                  <a:pt x="207" y="6"/>
                  <a:pt x="186" y="17"/>
                </a:cubicBezTo>
                <a:cubicBezTo>
                  <a:pt x="170" y="25"/>
                  <a:pt x="153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5" y="557"/>
                  <a:pt x="145" y="557"/>
                  <a:pt x="145" y="557"/>
                </a:cubicBezTo>
                <a:cubicBezTo>
                  <a:pt x="145" y="347"/>
                  <a:pt x="145" y="347"/>
                  <a:pt x="145" y="347"/>
                </a:cubicBezTo>
                <a:cubicBezTo>
                  <a:pt x="160" y="362"/>
                  <a:pt x="176" y="373"/>
                  <a:pt x="194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8" y="375"/>
                  <a:pt x="368" y="342"/>
                </a:cubicBezTo>
                <a:cubicBezTo>
                  <a:pt x="398" y="310"/>
                  <a:pt x="413" y="262"/>
                  <a:pt x="413" y="200"/>
                </a:cubicBezTo>
                <a:cubicBezTo>
                  <a:pt x="413" y="143"/>
                  <a:pt x="399" y="96"/>
                  <a:pt x="372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2" y="263"/>
                </a:moveTo>
                <a:cubicBezTo>
                  <a:pt x="241" y="277"/>
                  <a:pt x="227" y="284"/>
                  <a:pt x="210" y="284"/>
                </a:cubicBezTo>
                <a:cubicBezTo>
                  <a:pt x="191" y="284"/>
                  <a:pt x="176" y="277"/>
                  <a:pt x="163" y="263"/>
                </a:cubicBezTo>
                <a:cubicBezTo>
                  <a:pt x="151" y="248"/>
                  <a:pt x="144" y="226"/>
                  <a:pt x="144" y="197"/>
                </a:cubicBezTo>
                <a:cubicBezTo>
                  <a:pt x="144" y="165"/>
                  <a:pt x="150" y="142"/>
                  <a:pt x="163" y="127"/>
                </a:cubicBezTo>
                <a:cubicBezTo>
                  <a:pt x="175" y="113"/>
                  <a:pt x="190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3" y="141"/>
                  <a:pt x="269" y="163"/>
                  <a:pt x="269" y="194"/>
                </a:cubicBezTo>
                <a:cubicBezTo>
                  <a:pt x="269" y="227"/>
                  <a:pt x="264" y="250"/>
                  <a:pt x="252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665A7DD2-992A-42E6-9811-59F1C53DC1D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557588" y="2084388"/>
            <a:ext cx="757237" cy="1019175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5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0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5" name="Freeform 26">
            <a:extLst>
              <a:ext uri="{FF2B5EF4-FFF2-40B4-BE49-F238E27FC236}">
                <a16:creationId xmlns:a16="http://schemas.microsoft.com/office/drawing/2014/main" id="{C58486AB-7B00-40BB-91A8-6BE9AE4FC8A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368800" y="2084388"/>
            <a:ext cx="757238" cy="1019175"/>
          </a:xfrm>
          <a:custGeom>
            <a:avLst/>
            <a:gdLst>
              <a:gd name="T0" fmla="*/ 2147483646 w 414"/>
              <a:gd name="T1" fmla="*/ 0 h 557"/>
              <a:gd name="T2" fmla="*/ 2147483646 w 414"/>
              <a:gd name="T3" fmla="*/ 2147483646 h 557"/>
              <a:gd name="T4" fmla="*/ 2147483646 w 414"/>
              <a:gd name="T5" fmla="*/ 2147483646 h 557"/>
              <a:gd name="T6" fmla="*/ 2147483646 w 414"/>
              <a:gd name="T7" fmla="*/ 2147483646 h 557"/>
              <a:gd name="T8" fmla="*/ 0 w 414"/>
              <a:gd name="T9" fmla="*/ 2147483646 h 557"/>
              <a:gd name="T10" fmla="*/ 0 w 414"/>
              <a:gd name="T11" fmla="*/ 2147483646 h 557"/>
              <a:gd name="T12" fmla="*/ 2147483646 w 414"/>
              <a:gd name="T13" fmla="*/ 2147483646 h 557"/>
              <a:gd name="T14" fmla="*/ 2147483646 w 414"/>
              <a:gd name="T15" fmla="*/ 2147483646 h 557"/>
              <a:gd name="T16" fmla="*/ 2147483646 w 414"/>
              <a:gd name="T17" fmla="*/ 2147483646 h 557"/>
              <a:gd name="T18" fmla="*/ 2147483646 w 414"/>
              <a:gd name="T19" fmla="*/ 2147483646 h 557"/>
              <a:gd name="T20" fmla="*/ 2147483646 w 414"/>
              <a:gd name="T21" fmla="*/ 2147483646 h 557"/>
              <a:gd name="T22" fmla="*/ 2147483646 w 414"/>
              <a:gd name="T23" fmla="*/ 2147483646 h 557"/>
              <a:gd name="T24" fmla="*/ 2147483646 w 414"/>
              <a:gd name="T25" fmla="*/ 2147483646 h 557"/>
              <a:gd name="T26" fmla="*/ 2147483646 w 414"/>
              <a:gd name="T27" fmla="*/ 0 h 557"/>
              <a:gd name="T28" fmla="*/ 2147483646 w 414"/>
              <a:gd name="T29" fmla="*/ 2147483646 h 557"/>
              <a:gd name="T30" fmla="*/ 2147483646 w 414"/>
              <a:gd name="T31" fmla="*/ 2147483646 h 557"/>
              <a:gd name="T32" fmla="*/ 2147483646 w 414"/>
              <a:gd name="T33" fmla="*/ 2147483646 h 557"/>
              <a:gd name="T34" fmla="*/ 2147483646 w 414"/>
              <a:gd name="T35" fmla="*/ 2147483646 h 557"/>
              <a:gd name="T36" fmla="*/ 2147483646 w 414"/>
              <a:gd name="T37" fmla="*/ 2147483646 h 557"/>
              <a:gd name="T38" fmla="*/ 2147483646 w 414"/>
              <a:gd name="T39" fmla="*/ 2147483646 h 557"/>
              <a:gd name="T40" fmla="*/ 2147483646 w 414"/>
              <a:gd name="T41" fmla="*/ 2147483646 h 557"/>
              <a:gd name="T42" fmla="*/ 2147483646 w 414"/>
              <a:gd name="T43" fmla="*/ 2147483646 h 557"/>
              <a:gd name="T44" fmla="*/ 2147483646 w 414"/>
              <a:gd name="T45" fmla="*/ 2147483646 h 55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4" h="557">
                <a:moveTo>
                  <a:pt x="256" y="0"/>
                </a:moveTo>
                <a:cubicBezTo>
                  <a:pt x="231" y="0"/>
                  <a:pt x="208" y="6"/>
                  <a:pt x="187" y="17"/>
                </a:cubicBezTo>
                <a:cubicBezTo>
                  <a:pt x="171" y="25"/>
                  <a:pt x="154" y="41"/>
                  <a:pt x="135" y="64"/>
                </a:cubicBezTo>
                <a:cubicBezTo>
                  <a:pt x="135" y="8"/>
                  <a:pt x="135" y="8"/>
                  <a:pt x="135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557"/>
                  <a:pt x="0" y="557"/>
                  <a:pt x="0" y="557"/>
                </a:cubicBezTo>
                <a:cubicBezTo>
                  <a:pt x="146" y="557"/>
                  <a:pt x="146" y="557"/>
                  <a:pt x="146" y="557"/>
                </a:cubicBezTo>
                <a:cubicBezTo>
                  <a:pt x="146" y="347"/>
                  <a:pt x="146" y="347"/>
                  <a:pt x="146" y="347"/>
                </a:cubicBezTo>
                <a:cubicBezTo>
                  <a:pt x="160" y="362"/>
                  <a:pt x="177" y="373"/>
                  <a:pt x="195" y="380"/>
                </a:cubicBezTo>
                <a:cubicBezTo>
                  <a:pt x="213" y="388"/>
                  <a:pt x="233" y="392"/>
                  <a:pt x="256" y="392"/>
                </a:cubicBezTo>
                <a:cubicBezTo>
                  <a:pt x="301" y="392"/>
                  <a:pt x="339" y="375"/>
                  <a:pt x="369" y="342"/>
                </a:cubicBezTo>
                <a:cubicBezTo>
                  <a:pt x="399" y="310"/>
                  <a:pt x="414" y="262"/>
                  <a:pt x="414" y="200"/>
                </a:cubicBezTo>
                <a:cubicBezTo>
                  <a:pt x="414" y="143"/>
                  <a:pt x="400" y="96"/>
                  <a:pt x="373" y="58"/>
                </a:cubicBezTo>
                <a:cubicBezTo>
                  <a:pt x="345" y="19"/>
                  <a:pt x="306" y="0"/>
                  <a:pt x="256" y="0"/>
                </a:cubicBezTo>
                <a:close/>
                <a:moveTo>
                  <a:pt x="253" y="263"/>
                </a:moveTo>
                <a:cubicBezTo>
                  <a:pt x="242" y="277"/>
                  <a:pt x="228" y="284"/>
                  <a:pt x="211" y="284"/>
                </a:cubicBezTo>
                <a:cubicBezTo>
                  <a:pt x="192" y="284"/>
                  <a:pt x="176" y="277"/>
                  <a:pt x="164" y="263"/>
                </a:cubicBezTo>
                <a:cubicBezTo>
                  <a:pt x="151" y="248"/>
                  <a:pt x="145" y="226"/>
                  <a:pt x="145" y="197"/>
                </a:cubicBezTo>
                <a:cubicBezTo>
                  <a:pt x="145" y="165"/>
                  <a:pt x="151" y="142"/>
                  <a:pt x="163" y="127"/>
                </a:cubicBezTo>
                <a:cubicBezTo>
                  <a:pt x="176" y="113"/>
                  <a:pt x="191" y="106"/>
                  <a:pt x="209" y="106"/>
                </a:cubicBezTo>
                <a:cubicBezTo>
                  <a:pt x="226" y="106"/>
                  <a:pt x="241" y="113"/>
                  <a:pt x="252" y="127"/>
                </a:cubicBezTo>
                <a:cubicBezTo>
                  <a:pt x="264" y="141"/>
                  <a:pt x="270" y="163"/>
                  <a:pt x="270" y="194"/>
                </a:cubicBezTo>
                <a:cubicBezTo>
                  <a:pt x="270" y="227"/>
                  <a:pt x="264" y="250"/>
                  <a:pt x="253" y="2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id="{75632D67-BEDE-4C0D-9B25-C538E2DA06DE}"/>
              </a:ext>
            </a:extLst>
          </p:cNvPr>
          <p:cNvSpPr>
            <a:spLocks/>
          </p:cNvSpPr>
          <p:nvPr userDrawn="1"/>
        </p:nvSpPr>
        <p:spPr bwMode="auto">
          <a:xfrm>
            <a:off x="5951538" y="2084388"/>
            <a:ext cx="539750" cy="703262"/>
          </a:xfrm>
          <a:custGeom>
            <a:avLst/>
            <a:gdLst>
              <a:gd name="T0" fmla="*/ 2147483646 w 295"/>
              <a:gd name="T1" fmla="*/ 2147483646 h 384"/>
              <a:gd name="T2" fmla="*/ 2147483646 w 295"/>
              <a:gd name="T3" fmla="*/ 2147483646 h 384"/>
              <a:gd name="T4" fmla="*/ 2147483646 w 295"/>
              <a:gd name="T5" fmla="*/ 2147483646 h 384"/>
              <a:gd name="T6" fmla="*/ 0 w 295"/>
              <a:gd name="T7" fmla="*/ 2147483646 h 384"/>
              <a:gd name="T8" fmla="*/ 0 w 295"/>
              <a:gd name="T9" fmla="*/ 2147483646 h 384"/>
              <a:gd name="T10" fmla="*/ 2147483646 w 295"/>
              <a:gd name="T11" fmla="*/ 2147483646 h 384"/>
              <a:gd name="T12" fmla="*/ 2147483646 w 295"/>
              <a:gd name="T13" fmla="*/ 2147483646 h 384"/>
              <a:gd name="T14" fmla="*/ 2147483646 w 295"/>
              <a:gd name="T15" fmla="*/ 2147483646 h 384"/>
              <a:gd name="T16" fmla="*/ 2147483646 w 295"/>
              <a:gd name="T17" fmla="*/ 2147483646 h 384"/>
              <a:gd name="T18" fmla="*/ 2147483646 w 295"/>
              <a:gd name="T19" fmla="*/ 2147483646 h 384"/>
              <a:gd name="T20" fmla="*/ 2147483646 w 295"/>
              <a:gd name="T21" fmla="*/ 2147483646 h 384"/>
              <a:gd name="T22" fmla="*/ 2147483646 w 295"/>
              <a:gd name="T23" fmla="*/ 0 h 384"/>
              <a:gd name="T24" fmla="*/ 2147483646 w 295"/>
              <a:gd name="T25" fmla="*/ 2147483646 h 38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5" h="384">
                <a:moveTo>
                  <a:pt x="174" y="15"/>
                </a:moveTo>
                <a:cubicBezTo>
                  <a:pt x="161" y="25"/>
                  <a:pt x="147" y="43"/>
                  <a:pt x="134" y="70"/>
                </a:cubicBezTo>
                <a:cubicBezTo>
                  <a:pt x="134" y="8"/>
                  <a:pt x="134" y="8"/>
                  <a:pt x="134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384"/>
                  <a:pt x="0" y="384"/>
                  <a:pt x="0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4" y="258"/>
                  <a:pt x="144" y="258"/>
                  <a:pt x="144" y="258"/>
                </a:cubicBezTo>
                <a:cubicBezTo>
                  <a:pt x="144" y="198"/>
                  <a:pt x="152" y="157"/>
                  <a:pt x="167" y="135"/>
                </a:cubicBezTo>
                <a:cubicBezTo>
                  <a:pt x="177" y="119"/>
                  <a:pt x="192" y="111"/>
                  <a:pt x="210" y="111"/>
                </a:cubicBezTo>
                <a:cubicBezTo>
                  <a:pt x="220" y="111"/>
                  <a:pt x="234" y="115"/>
                  <a:pt x="251" y="122"/>
                </a:cubicBezTo>
                <a:cubicBezTo>
                  <a:pt x="295" y="20"/>
                  <a:pt x="295" y="20"/>
                  <a:pt x="295" y="20"/>
                </a:cubicBezTo>
                <a:cubicBezTo>
                  <a:pt x="270" y="7"/>
                  <a:pt x="247" y="0"/>
                  <a:pt x="226" y="0"/>
                </a:cubicBezTo>
                <a:cubicBezTo>
                  <a:pt x="205" y="0"/>
                  <a:pt x="188" y="5"/>
                  <a:pt x="174" y="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7" name="Freeform 28">
            <a:extLst>
              <a:ext uri="{FF2B5EF4-FFF2-40B4-BE49-F238E27FC236}">
                <a16:creationId xmlns:a16="http://schemas.microsoft.com/office/drawing/2014/main" id="{680B2F1E-579C-4328-81C6-50AAF4670BF9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184775" y="2070100"/>
            <a:ext cx="703263" cy="760413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2" y="415"/>
                  <a:pt x="339" y="381"/>
                  <a:pt x="364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1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6" y="115"/>
                  <a:pt x="230" y="118"/>
                  <a:pt x="239" y="129"/>
                </a:cubicBezTo>
                <a:lnTo>
                  <a:pt x="131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8" name="Freeform 29">
            <a:extLst>
              <a:ext uri="{FF2B5EF4-FFF2-40B4-BE49-F238E27FC236}">
                <a16:creationId xmlns:a16="http://schemas.microsoft.com/office/drawing/2014/main" id="{DE631582-6319-4FAE-8CDC-D86CD630A4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2800350" y="2070100"/>
            <a:ext cx="703263" cy="760413"/>
          </a:xfrm>
          <a:custGeom>
            <a:avLst/>
            <a:gdLst>
              <a:gd name="T0" fmla="*/ 2147483646 w 384"/>
              <a:gd name="T1" fmla="*/ 0 h 415"/>
              <a:gd name="T2" fmla="*/ 0 w 384"/>
              <a:gd name="T3" fmla="*/ 2147483646 h 415"/>
              <a:gd name="T4" fmla="*/ 2147483646 w 384"/>
              <a:gd name="T5" fmla="*/ 2147483646 h 415"/>
              <a:gd name="T6" fmla="*/ 2147483646 w 384"/>
              <a:gd name="T7" fmla="*/ 2147483646 h 415"/>
              <a:gd name="T8" fmla="*/ 2147483646 w 384"/>
              <a:gd name="T9" fmla="*/ 2147483646 h 415"/>
              <a:gd name="T10" fmla="*/ 2147483646 w 384"/>
              <a:gd name="T11" fmla="*/ 2147483646 h 415"/>
              <a:gd name="T12" fmla="*/ 2147483646 w 384"/>
              <a:gd name="T13" fmla="*/ 2147483646 h 415"/>
              <a:gd name="T14" fmla="*/ 2147483646 w 384"/>
              <a:gd name="T15" fmla="*/ 2147483646 h 415"/>
              <a:gd name="T16" fmla="*/ 2147483646 w 384"/>
              <a:gd name="T17" fmla="*/ 0 h 415"/>
              <a:gd name="T18" fmla="*/ 2147483646 w 384"/>
              <a:gd name="T19" fmla="*/ 2147483646 h 415"/>
              <a:gd name="T20" fmla="*/ 2147483646 w 384"/>
              <a:gd name="T21" fmla="*/ 2147483646 h 415"/>
              <a:gd name="T22" fmla="*/ 2147483646 w 384"/>
              <a:gd name="T23" fmla="*/ 2147483646 h 415"/>
              <a:gd name="T24" fmla="*/ 2147483646 w 384"/>
              <a:gd name="T25" fmla="*/ 2147483646 h 415"/>
              <a:gd name="T26" fmla="*/ 2147483646 w 384"/>
              <a:gd name="T27" fmla="*/ 2147483646 h 4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84" h="415">
                <a:moveTo>
                  <a:pt x="208" y="0"/>
                </a:moveTo>
                <a:cubicBezTo>
                  <a:pt x="117" y="0"/>
                  <a:pt x="0" y="66"/>
                  <a:pt x="0" y="208"/>
                </a:cubicBezTo>
                <a:cubicBezTo>
                  <a:pt x="0" y="373"/>
                  <a:pt x="132" y="415"/>
                  <a:pt x="197" y="415"/>
                </a:cubicBezTo>
                <a:cubicBezTo>
                  <a:pt x="281" y="415"/>
                  <a:pt x="339" y="381"/>
                  <a:pt x="363" y="366"/>
                </a:cubicBezTo>
                <a:cubicBezTo>
                  <a:pt x="363" y="227"/>
                  <a:pt x="363" y="227"/>
                  <a:pt x="363" y="227"/>
                </a:cubicBezTo>
                <a:cubicBezTo>
                  <a:pt x="338" y="254"/>
                  <a:pt x="292" y="288"/>
                  <a:pt x="230" y="293"/>
                </a:cubicBezTo>
                <a:cubicBezTo>
                  <a:pt x="211" y="294"/>
                  <a:pt x="191" y="286"/>
                  <a:pt x="184" y="282"/>
                </a:cubicBezTo>
                <a:cubicBezTo>
                  <a:pt x="384" y="140"/>
                  <a:pt x="384" y="140"/>
                  <a:pt x="384" y="140"/>
                </a:cubicBezTo>
                <a:cubicBezTo>
                  <a:pt x="369" y="91"/>
                  <a:pt x="338" y="0"/>
                  <a:pt x="208" y="0"/>
                </a:cubicBezTo>
                <a:close/>
                <a:moveTo>
                  <a:pt x="130" y="210"/>
                </a:moveTo>
                <a:cubicBezTo>
                  <a:pt x="129" y="202"/>
                  <a:pt x="127" y="195"/>
                  <a:pt x="127" y="188"/>
                </a:cubicBezTo>
                <a:cubicBezTo>
                  <a:pt x="127" y="141"/>
                  <a:pt x="158" y="115"/>
                  <a:pt x="195" y="115"/>
                </a:cubicBezTo>
                <a:cubicBezTo>
                  <a:pt x="205" y="115"/>
                  <a:pt x="230" y="118"/>
                  <a:pt x="238" y="129"/>
                </a:cubicBezTo>
                <a:lnTo>
                  <a:pt x="130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C34657-4BDE-40E2-8429-0B0AE7CB9CA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600" y="4557713"/>
            <a:ext cx="8770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6858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685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AU" altLang="en-US" sz="800">
                <a:solidFill>
                  <a:srgbClr val="FFFFFF"/>
                </a:solidFill>
              </a:rPr>
              <a:t>Pepper Group Limited ABN 55 094 317 665; Australian Finance Services Licence 286655; Australian Credit Licence 286655</a:t>
            </a:r>
          </a:p>
          <a:p>
            <a:pPr algn="ctr" eaLnBrk="1" hangingPunct="1">
              <a:defRPr/>
            </a:pPr>
            <a:r>
              <a:rPr lang="en-AU" altLang="en-US" sz="800">
                <a:solidFill>
                  <a:srgbClr val="FFFFFF"/>
                </a:solidFill>
              </a:rPr>
              <a:t>Pepper Asset Finance Pty Ltd ACN 165 183 317; Australian Credit Licence 458899</a:t>
            </a:r>
          </a:p>
          <a:p>
            <a:pPr algn="ctr" eaLnBrk="1" hangingPunct="1">
              <a:defRPr/>
            </a:pPr>
            <a:r>
              <a:rPr lang="en-AU" altLang="en-US" sz="800">
                <a:solidFill>
                  <a:srgbClr val="FFFFFF"/>
                </a:solidFill>
              </a:rPr>
              <a:t>© Copyright 2015 Pepper Group Limited.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87607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emf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34" Type="http://schemas.openxmlformats.org/officeDocument/2006/relationships/image" Target="../media/image1.emf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DCE2882-2CD6-476E-8250-071F7E999895}"/>
              </a:ext>
            </a:extLst>
          </p:cNvPr>
          <p:cNvSpPr/>
          <p:nvPr/>
        </p:nvSpPr>
        <p:spPr>
          <a:xfrm>
            <a:off x="268288" y="306388"/>
            <a:ext cx="8588375" cy="4264025"/>
          </a:xfrm>
          <a:prstGeom prst="rect">
            <a:avLst/>
          </a:prstGeom>
          <a:ln>
            <a:solidFill>
              <a:srgbClr val="BFBF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72" tIns="34286" rIns="68572" bIns="34286" anchor="ctr"/>
          <a:lstStyle/>
          <a:p>
            <a:pPr algn="ctr" defTabSz="34286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1E5A2DCF-6CF7-4837-857A-EF02018CFB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74663" y="498475"/>
            <a:ext cx="788670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C6F64217-3EA0-46A0-9949-F3FBED4EE7B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79425" y="1370013"/>
            <a:ext cx="82073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F599611-A9CD-4EFB-ABE8-169A951CE8F0}"/>
              </a:ext>
            </a:extLst>
          </p:cNvPr>
          <p:cNvCxnSpPr/>
          <p:nvPr/>
        </p:nvCxnSpPr>
        <p:spPr>
          <a:xfrm>
            <a:off x="447675" y="11525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0" name="TextBox 10">
            <a:extLst>
              <a:ext uri="{FF2B5EF4-FFF2-40B4-BE49-F238E27FC236}">
                <a16:creationId xmlns:a16="http://schemas.microsoft.com/office/drawing/2014/main" id="{A0D4D4FC-956A-4B85-81F0-6989113F7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2" tIns="34286" rIns="68572" bIns="34286">
            <a:spAutoFit/>
          </a:bodyPr>
          <a:lstStyle>
            <a:lvl1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1313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131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2017 Pepper.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4200A-D7C9-4F31-A976-6C0AE76F2C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363" y="4775200"/>
            <a:ext cx="485775" cy="179388"/>
          </a:xfrm>
          <a:prstGeom prst="rect">
            <a:avLst/>
          </a:prstGeom>
        </p:spPr>
        <p:txBody>
          <a:bodyPr vert="horz" wrap="square" lIns="68572" tIns="34286" rIns="0" bIns="34286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B2B2B2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A96C0249-425D-4C1D-A22D-7360F74C516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  <p:pic>
        <p:nvPicPr>
          <p:cNvPr id="1032" name="Picture 12" descr="Pepper_oldlogo.ai">
            <a:extLst>
              <a:ext uri="{FF2B5EF4-FFF2-40B4-BE49-F238E27FC236}">
                <a16:creationId xmlns:a16="http://schemas.microsoft.com/office/drawing/2014/main" id="{05A34AEF-56EA-4936-B2E2-6560D5110DD1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4" r:id="rId2"/>
    <p:sldLayoutId id="2147484175" r:id="rId3"/>
    <p:sldLayoutId id="2147484176" r:id="rId4"/>
    <p:sldLayoutId id="2147484177" r:id="rId5"/>
    <p:sldLayoutId id="2147484159" r:id="rId6"/>
    <p:sldLayoutId id="2147484160" r:id="rId7"/>
    <p:sldLayoutId id="2147484161" r:id="rId8"/>
    <p:sldLayoutId id="2147484162" r:id="rId9"/>
    <p:sldLayoutId id="2147484163" r:id="rId10"/>
    <p:sldLayoutId id="2147484164" r:id="rId11"/>
    <p:sldLayoutId id="2147484178" r:id="rId12"/>
    <p:sldLayoutId id="2147484179" r:id="rId13"/>
    <p:sldLayoutId id="2147484180" r:id="rId14"/>
    <p:sldLayoutId id="2147484181" r:id="rId15"/>
    <p:sldLayoutId id="2147484182" r:id="rId16"/>
    <p:sldLayoutId id="2147484183" r:id="rId17"/>
    <p:sldLayoutId id="2147484184" r:id="rId18"/>
    <p:sldLayoutId id="2147484185" r:id="rId19"/>
    <p:sldLayoutId id="2147484186" r:id="rId20"/>
    <p:sldLayoutId id="2147484187" r:id="rId21"/>
    <p:sldLayoutId id="2147484188" r:id="rId22"/>
    <p:sldLayoutId id="2147484189" r:id="rId23"/>
    <p:sldLayoutId id="2147484190" r:id="rId24"/>
    <p:sldLayoutId id="2147484191" r:id="rId25"/>
    <p:sldLayoutId id="2147484192" r:id="rId26"/>
    <p:sldLayoutId id="2147484193" r:id="rId27"/>
    <p:sldLayoutId id="2147484194" r:id="rId28"/>
    <p:sldLayoutId id="2147484195" r:id="rId29"/>
    <p:sldLayoutId id="2147484196" r:id="rId30"/>
    <p:sldLayoutId id="2147484197" r:id="rId31"/>
    <p:sldLayoutId id="2147484198" r:id="rId32"/>
    <p:sldLayoutId id="2147484199" r:id="rId33"/>
  </p:sldLayoutIdLst>
  <p:hf hdr="0" ftr="0" dt="0"/>
  <p:txStyles>
    <p:titleStyle>
      <a:lvl1pPr algn="l" defTabSz="6842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42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2pPr>
      <a:lvl3pPr algn="l" defTabSz="6842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3pPr>
      <a:lvl4pPr algn="l" defTabSz="6842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4pPr>
      <a:lvl5pPr algn="l" defTabSz="6842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5pPr>
      <a:lvl6pPr marL="457200" algn="l" defTabSz="684213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6pPr>
      <a:lvl7pPr marL="914400" algn="l" defTabSz="684213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7pPr>
      <a:lvl8pPr marL="1371600" algn="l" defTabSz="684213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8pPr>
      <a:lvl9pPr marL="1828800" algn="l" defTabSz="684213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107950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215900" indent="-107950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23850" indent="-107950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431800" indent="-107950" algn="l" defTabSz="684213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D661FC-7917-4CF4-8121-9DA961D84F7D}"/>
              </a:ext>
            </a:extLst>
          </p:cNvPr>
          <p:cNvSpPr/>
          <p:nvPr/>
        </p:nvSpPr>
        <p:spPr>
          <a:xfrm>
            <a:off x="268288" y="306388"/>
            <a:ext cx="8588375" cy="4264025"/>
          </a:xfrm>
          <a:prstGeom prst="rect">
            <a:avLst/>
          </a:prstGeom>
          <a:ln>
            <a:solidFill>
              <a:srgbClr val="BFBF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68580" tIns="34290" rIns="68580" bIns="3429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51" name="Title Placeholder 1">
            <a:extLst>
              <a:ext uri="{FF2B5EF4-FFF2-40B4-BE49-F238E27FC236}">
                <a16:creationId xmlns:a16="http://schemas.microsoft.com/office/drawing/2014/main" id="{A141AC0F-4857-4DDC-A3DC-25A10B20E7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74663" y="498475"/>
            <a:ext cx="78867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2052" name="Text Placeholder 2">
            <a:extLst>
              <a:ext uri="{FF2B5EF4-FFF2-40B4-BE49-F238E27FC236}">
                <a16:creationId xmlns:a16="http://schemas.microsoft.com/office/drawing/2014/main" id="{8B43D300-D422-4DB5-8918-AF3201768F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79425" y="1370013"/>
            <a:ext cx="82073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859895-921A-42CE-8B76-45691EB257C9}"/>
              </a:ext>
            </a:extLst>
          </p:cNvPr>
          <p:cNvCxnSpPr/>
          <p:nvPr/>
        </p:nvCxnSpPr>
        <p:spPr>
          <a:xfrm>
            <a:off x="447675" y="1152525"/>
            <a:ext cx="8239125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4" name="TextBox 10">
            <a:extLst>
              <a:ext uri="{FF2B5EF4-FFF2-40B4-BE49-F238E27FC236}">
                <a16:creationId xmlns:a16="http://schemas.microsoft.com/office/drawing/2014/main" id="{1A0C0790-DAF4-4F1F-8BA8-0E6CA9A64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8038" y="4603750"/>
            <a:ext cx="175418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342900"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272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844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7416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198813" indent="458788" defTabSz="3429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altLang="en-US" sz="600">
                <a:solidFill>
                  <a:srgbClr val="A6A6A6"/>
                </a:solidFill>
                <a:ea typeface="ＭＳ Ｐゴシック" panose="020B0600070205080204" pitchFamily="34" charset="-128"/>
              </a:rPr>
              <a:t>Copyright 2017 Pepper. Confidential.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44C73-09F6-4116-8ACE-C57F914129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61363" y="4775200"/>
            <a:ext cx="485775" cy="179388"/>
          </a:xfrm>
          <a:prstGeom prst="rect">
            <a:avLst/>
          </a:prstGeom>
        </p:spPr>
        <p:txBody>
          <a:bodyPr vert="horz" wrap="square" lIns="68580" tIns="34290" rIns="0" bIns="3429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B2B2B2"/>
                </a:solidFill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5E0451A0-CE8F-4830-9BF8-F873AB66132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  <p:pic>
        <p:nvPicPr>
          <p:cNvPr id="2056" name="Picture 12" descr="Pepper_oldlogo.ai">
            <a:extLst>
              <a:ext uri="{FF2B5EF4-FFF2-40B4-BE49-F238E27FC236}">
                <a16:creationId xmlns:a16="http://schemas.microsoft.com/office/drawing/2014/main" id="{4C785B39-5C5C-4830-8F53-5F0908B6DE18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3275013"/>
            <a:ext cx="42529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0" r:id="rId1"/>
    <p:sldLayoutId id="2147484201" r:id="rId2"/>
    <p:sldLayoutId id="2147484202" r:id="rId3"/>
    <p:sldLayoutId id="2147484203" r:id="rId4"/>
    <p:sldLayoutId id="2147484204" r:id="rId5"/>
    <p:sldLayoutId id="2147484205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  <p:sldLayoutId id="2147484206" r:id="rId14"/>
    <p:sldLayoutId id="2147484207" r:id="rId15"/>
    <p:sldLayoutId id="2147484208" r:id="rId16"/>
    <p:sldLayoutId id="2147484209" r:id="rId17"/>
    <p:sldLayoutId id="2147484210" r:id="rId18"/>
    <p:sldLayoutId id="2147484211" r:id="rId19"/>
    <p:sldLayoutId id="2147484212" r:id="rId20"/>
    <p:sldLayoutId id="2147484213" r:id="rId21"/>
    <p:sldLayoutId id="2147484214" r:id="rId22"/>
    <p:sldLayoutId id="2147484215" r:id="rId23"/>
    <p:sldLayoutId id="2147484216" r:id="rId24"/>
    <p:sldLayoutId id="2147484217" r:id="rId25"/>
    <p:sldLayoutId id="2147484218" r:id="rId26"/>
    <p:sldLayoutId id="2147484219" r:id="rId27"/>
    <p:sldLayoutId id="2147484220" r:id="rId28"/>
    <p:sldLayoutId id="2147484221" r:id="rId29"/>
    <p:sldLayoutId id="2147484222" r:id="rId30"/>
    <p:sldLayoutId id="2147484223" r:id="rId31"/>
    <p:sldLayoutId id="2147484224" r:id="rId32"/>
  </p:sldLayoutIdLst>
  <p:hf hdr="0" ftr="0" dt="0"/>
  <p:txStyles>
    <p:titleStyle>
      <a:lvl1pPr algn="l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2pPr>
      <a:lvl3pPr algn="l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3pPr>
      <a:lvl4pPr algn="l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4pPr>
      <a:lvl5pPr algn="l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5pPr>
      <a:lvl6pPr marL="457200" algn="l" defTabSz="685800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6pPr>
      <a:lvl7pPr marL="914400" algn="l" defTabSz="685800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7pPr>
      <a:lvl8pPr marL="1371600" algn="l" defTabSz="685800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8pPr>
      <a:lvl9pPr marL="1828800" algn="l" defTabSz="685800" rtl="0" fontAlgn="base">
        <a:lnSpc>
          <a:spcPct val="80000"/>
        </a:lnSpc>
        <a:spcBef>
          <a:spcPct val="0"/>
        </a:spcBef>
        <a:spcAft>
          <a:spcPct val="0"/>
        </a:spcAft>
        <a:defRPr sz="23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1079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215900" indent="-1079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23850" indent="-1079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431800" indent="-1079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E59453-1F64-4B22-5FBD-CCE689028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9C32B80-D040-B37E-3A72-F86810059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90054" y="632773"/>
            <a:ext cx="2649940" cy="3441481"/>
          </a:xfrm>
          <a:prstGeom prst="roundRect">
            <a:avLst>
              <a:gd name="adj" fmla="val 267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1A7EA1F-52B8-57CB-7096-8D54929F6832}"/>
              </a:ext>
            </a:extLst>
          </p:cNvPr>
          <p:cNvGrpSpPr/>
          <p:nvPr/>
        </p:nvGrpSpPr>
        <p:grpSpPr>
          <a:xfrm>
            <a:off x="604006" y="662730"/>
            <a:ext cx="4585832" cy="3212127"/>
            <a:chOff x="604006" y="662730"/>
            <a:chExt cx="4585832" cy="321212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410C4C-7E1B-265B-9936-257E4F7B6738}"/>
                </a:ext>
              </a:extLst>
            </p:cNvPr>
            <p:cNvSpPr txBox="1"/>
            <p:nvPr/>
          </p:nvSpPr>
          <p:spPr>
            <a:xfrm>
              <a:off x="604006" y="662730"/>
              <a:ext cx="448697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rgbClr val="F6D951"/>
                  </a:solidFill>
                  <a:latin typeface="Poppins Medium" panose="00000600000000000000" pitchFamily="2" charset="0"/>
                  <a:cs typeface="Poppins Medium" panose="00000600000000000000" pitchFamily="2" charset="0"/>
                </a:rPr>
                <a:t>Our aim is simple: to give you real confidence in the bridging market, so that when the opportunity is in front of you, you recognise it and act on it.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9C0B16-A985-5062-EBAF-5C4A718CCFD2}"/>
                </a:ext>
              </a:extLst>
            </p:cNvPr>
            <p:cNvSpPr txBox="1"/>
            <p:nvPr/>
          </p:nvSpPr>
          <p:spPr>
            <a:xfrm>
              <a:off x="1711178" y="3284396"/>
              <a:ext cx="347866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b="1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Bob Hope</a:t>
              </a:r>
              <a:br>
                <a:rPr lang="en-GB" sz="11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</a:br>
              <a:r>
                <a:rPr lang="en-GB" sz="11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Senior Business Development Consultant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F97D49-758A-3265-B446-376AB76D9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9277" y="2987716"/>
              <a:ext cx="887141" cy="887141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A92285A-EC06-D097-08A5-0977219320BF}"/>
              </a:ext>
            </a:extLst>
          </p:cNvPr>
          <p:cNvSpPr txBox="1"/>
          <p:nvPr/>
        </p:nvSpPr>
        <p:spPr>
          <a:xfrm>
            <a:off x="626076" y="2183027"/>
            <a:ext cx="4563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And of course, the want to do it</a:t>
            </a:r>
            <a:endParaRPr lang="en-GB" sz="1600" dirty="0">
              <a:solidFill>
                <a:srgbClr val="F6D951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14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2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D41ABD-9E1C-00F3-34D7-207BAE5FB658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Why have you attended today?</a:t>
            </a:r>
            <a:endParaRPr lang="en-AU" altLang="en-US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50010A2-ED2A-46B5-9C78-99CF41160B82}"/>
              </a:ext>
            </a:extLst>
          </p:cNvPr>
          <p:cNvSpPr txBox="1"/>
          <p:nvPr/>
        </p:nvSpPr>
        <p:spPr>
          <a:xfrm>
            <a:off x="474663" y="113889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 would make </a:t>
            </a: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today</a:t>
            </a:r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worthwhile for you?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B3C65BAE-FBAA-2F1E-B5F4-64C3125F6CB6}"/>
              </a:ext>
            </a:extLst>
          </p:cNvPr>
          <p:cNvSpPr/>
          <p:nvPr/>
        </p:nvSpPr>
        <p:spPr>
          <a:xfrm>
            <a:off x="474663" y="1568898"/>
            <a:ext cx="2400000" cy="1397667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Top up your CPD</a:t>
            </a:r>
          </a:p>
          <a:p>
            <a:pPr algn="ctr"/>
            <a:r>
              <a:rPr lang="en-GB" sz="1100" b="1" dirty="0"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  <a:endParaRPr lang="en-GB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Free lunch</a:t>
            </a:r>
          </a:p>
          <a:p>
            <a:pPr algn="ctr"/>
            <a:r>
              <a:rPr lang="en-GB" sz="1100" b="1" dirty="0">
                <a:latin typeface="Poppins" panose="00000500000000000000" pitchFamily="2" charset="0"/>
                <a:cs typeface="Poppins" panose="00000500000000000000" pitchFamily="2" charset="0"/>
              </a:rPr>
              <a:t>or</a:t>
            </a:r>
          </a:p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Nothing else in the diary today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Col 2">
            <a:extLst>
              <a:ext uri="{FF2B5EF4-FFF2-40B4-BE49-F238E27FC236}">
                <a16:creationId xmlns:a16="http://schemas.microsoft.com/office/drawing/2014/main" id="{62836DE8-F137-D52C-68BB-A6F0C3D1E3A7}"/>
              </a:ext>
            </a:extLst>
          </p:cNvPr>
          <p:cNvSpPr/>
          <p:nvPr/>
        </p:nvSpPr>
        <p:spPr>
          <a:xfrm>
            <a:off x="3218013" y="1568898"/>
            <a:ext cx="2400000" cy="1397667"/>
          </a:xfrm>
          <a:prstGeom prst="roundRect">
            <a:avLst>
              <a:gd name="adj" fmla="val 6000"/>
            </a:avLst>
          </a:prstGeom>
          <a:solidFill>
            <a:srgbClr val="F6D951"/>
          </a:solidFill>
          <a:ln>
            <a:noFill/>
          </a:ln>
        </p:spPr>
        <p:txBody>
          <a:bodyPr wrap="square" lIns="146304" tIns="91440" rIns="146304" bIns="91440" anchor="t"/>
          <a:lstStyle/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To listen to lenders in the specialist arena</a:t>
            </a:r>
          </a:p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</a:p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Top up on mugs, books and pens</a:t>
            </a:r>
          </a:p>
        </p:txBody>
      </p:sp>
      <p:sp>
        <p:nvSpPr>
          <p:cNvPr id="18" name="Col 3">
            <a:extLst>
              <a:ext uri="{FF2B5EF4-FFF2-40B4-BE49-F238E27FC236}">
                <a16:creationId xmlns:a16="http://schemas.microsoft.com/office/drawing/2014/main" id="{97ED8AC6-5D7B-2136-6F3E-C1F6FBC0C3E9}"/>
              </a:ext>
            </a:extLst>
          </p:cNvPr>
          <p:cNvSpPr/>
          <p:nvPr/>
        </p:nvSpPr>
        <p:spPr>
          <a:xfrm>
            <a:off x="5961363" y="1568898"/>
            <a:ext cx="2400000" cy="1397667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pPr algn="ctr"/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To identify new opportunities and be rewarded for doing so</a:t>
            </a:r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Find a way to make up the lost income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5B7AD305-D474-3E25-FE43-6EFB73C00679}"/>
              </a:ext>
            </a:extLst>
          </p:cNvPr>
          <p:cNvSpPr/>
          <p:nvPr/>
        </p:nvSpPr>
        <p:spPr>
          <a:xfrm>
            <a:off x="474663" y="3710088"/>
            <a:ext cx="7886700" cy="5300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pPr algn="ctr"/>
            <a:r>
              <a:rPr lang="en-GB" sz="1600" b="1" dirty="0">
                <a:latin typeface="Poppins" panose="00000500000000000000" pitchFamily="2" charset="0"/>
                <a:cs typeface="Poppins" panose="00000500000000000000" pitchFamily="2" charset="0"/>
              </a:rPr>
              <a:t>Keep your answer in mind—we’ll come back to it at 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8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3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D41ABD-9E1C-00F3-34D7-207BAE5FB658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Enthusiasm fades</a:t>
            </a:r>
            <a:endParaRPr lang="en-AU" altLang="en-US" dirty="0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50010A2-ED2A-46B5-9C78-99CF41160B82}"/>
              </a:ext>
            </a:extLst>
          </p:cNvPr>
          <p:cNvSpPr txBox="1"/>
          <p:nvPr/>
        </p:nvSpPr>
        <p:spPr>
          <a:xfrm>
            <a:off x="463625" y="3191027"/>
            <a:ext cx="7975379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Without structured follow-up, </a:t>
            </a:r>
            <a:r>
              <a:rPr lang="en-GB" sz="1200" dirty="0">
                <a:latin typeface="Poppins" panose="00000500000000000000" pitchFamily="2" charset="0"/>
                <a:cs typeface="Poppins" panose="00000500000000000000" pitchFamily="2" charset="0"/>
              </a:rPr>
              <a:t>less than</a:t>
            </a:r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10% of workshop content becomes lasting behavioural change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5B7AD305-D474-3E25-FE43-6EFB73C00679}"/>
              </a:ext>
            </a:extLst>
          </p:cNvPr>
          <p:cNvSpPr/>
          <p:nvPr/>
        </p:nvSpPr>
        <p:spPr>
          <a:xfrm>
            <a:off x="475488" y="3675887"/>
            <a:ext cx="7882127" cy="530352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Turn intent into action: recognise one opportunity, ask the first questions and use specialist support early</a:t>
            </a:r>
          </a:p>
        </p:txBody>
      </p:sp>
      <p:sp>
        <p:nvSpPr>
          <p:cNvPr id="21" name="Pct 1"/>
          <p:cNvSpPr txBox="1"/>
          <p:nvPr/>
        </p:nvSpPr>
        <p:spPr>
          <a:xfrm>
            <a:off x="438912" y="1282547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90-95%</a:t>
            </a:r>
          </a:p>
        </p:txBody>
      </p:sp>
      <p:sp>
        <p:nvSpPr>
          <p:cNvPr id="22" name="Label 1"/>
          <p:cNvSpPr txBox="1"/>
          <p:nvPr/>
        </p:nvSpPr>
        <p:spPr>
          <a:xfrm>
            <a:off x="438912" y="1789087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>
                <a:solidFill>
                  <a:srgbClr val="253746"/>
                </a:solidFill>
                <a:latin typeface="Poppins"/>
              </a:rPr>
              <a:t>Worthwhile</a:t>
            </a:r>
          </a:p>
        </p:txBody>
      </p:sp>
      <p:sp>
        <p:nvSpPr>
          <p:cNvPr id="23" name="Desc 1"/>
          <p:cNvSpPr txBox="1"/>
          <p:nvPr/>
        </p:nvSpPr>
        <p:spPr>
          <a:xfrm>
            <a:off x="438912" y="2178656"/>
            <a:ext cx="160020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 dirty="0">
                <a:solidFill>
                  <a:srgbClr val="253746"/>
                </a:solidFill>
                <a:latin typeface="Poppins"/>
              </a:rPr>
              <a:t>leave believing the workshop was useful</a:t>
            </a:r>
          </a:p>
        </p:txBody>
      </p:sp>
      <p:sp>
        <p:nvSpPr>
          <p:cNvPr id="24" name="Accent 1"/>
          <p:cNvSpPr/>
          <p:nvPr/>
        </p:nvSpPr>
        <p:spPr>
          <a:xfrm>
            <a:off x="841248" y="2897411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Pct 2"/>
          <p:cNvSpPr txBox="1"/>
          <p:nvPr/>
        </p:nvSpPr>
        <p:spPr>
          <a:xfrm>
            <a:off x="2450592" y="1290780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65-70%</a:t>
            </a:r>
          </a:p>
        </p:txBody>
      </p:sp>
      <p:sp>
        <p:nvSpPr>
          <p:cNvPr id="27" name="Label 2"/>
          <p:cNvSpPr txBox="1"/>
          <p:nvPr/>
        </p:nvSpPr>
        <p:spPr>
          <a:xfrm>
            <a:off x="2450592" y="1797333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>
                <a:solidFill>
                  <a:srgbClr val="253746"/>
                </a:solidFill>
                <a:latin typeface="Poppins"/>
              </a:rPr>
              <a:t>Intend to act</a:t>
            </a:r>
          </a:p>
        </p:txBody>
      </p:sp>
      <p:sp>
        <p:nvSpPr>
          <p:cNvPr id="28" name="Desc 2"/>
          <p:cNvSpPr txBox="1"/>
          <p:nvPr/>
        </p:nvSpPr>
        <p:spPr>
          <a:xfrm>
            <a:off x="2450592" y="2162183"/>
            <a:ext cx="160020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 dirty="0">
                <a:solidFill>
                  <a:srgbClr val="253746"/>
                </a:solidFill>
                <a:latin typeface="Poppins"/>
              </a:rPr>
              <a:t>plan to do something differently</a:t>
            </a:r>
          </a:p>
        </p:txBody>
      </p:sp>
      <p:sp>
        <p:nvSpPr>
          <p:cNvPr id="29" name="Accent 2"/>
          <p:cNvSpPr/>
          <p:nvPr/>
        </p:nvSpPr>
        <p:spPr>
          <a:xfrm>
            <a:off x="2798063" y="2905647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Pct 3"/>
          <p:cNvSpPr txBox="1"/>
          <p:nvPr/>
        </p:nvSpPr>
        <p:spPr>
          <a:xfrm>
            <a:off x="4462272" y="1299018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20-25%</a:t>
            </a:r>
          </a:p>
        </p:txBody>
      </p:sp>
      <p:sp>
        <p:nvSpPr>
          <p:cNvPr id="32" name="Label 3"/>
          <p:cNvSpPr txBox="1"/>
          <p:nvPr/>
        </p:nvSpPr>
        <p:spPr>
          <a:xfrm>
            <a:off x="4470510" y="1805566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>
                <a:solidFill>
                  <a:srgbClr val="253746"/>
                </a:solidFill>
                <a:latin typeface="Poppins"/>
              </a:rPr>
              <a:t>Initial change</a:t>
            </a:r>
          </a:p>
        </p:txBody>
      </p:sp>
      <p:sp>
        <p:nvSpPr>
          <p:cNvPr id="33" name="Desc 3"/>
          <p:cNvSpPr txBox="1"/>
          <p:nvPr/>
        </p:nvSpPr>
        <p:spPr>
          <a:xfrm>
            <a:off x="4462272" y="2162178"/>
            <a:ext cx="160020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 dirty="0">
                <a:solidFill>
                  <a:srgbClr val="253746"/>
                </a:solidFill>
                <a:latin typeface="Poppins"/>
              </a:rPr>
              <a:t>make a change in the </a:t>
            </a:r>
            <a:r>
              <a:rPr lang="en-US" sz="950" dirty="0">
                <a:solidFill>
                  <a:srgbClr val="253746"/>
                </a:solidFill>
                <a:latin typeface="Poppins"/>
              </a:rPr>
              <a:t>following month</a:t>
            </a:r>
            <a:endParaRPr sz="950" b="0" dirty="0">
              <a:solidFill>
                <a:srgbClr val="253746"/>
              </a:solidFill>
              <a:latin typeface="Poppins"/>
            </a:endParaRPr>
          </a:p>
        </p:txBody>
      </p:sp>
      <p:sp>
        <p:nvSpPr>
          <p:cNvPr id="34" name="Accent 3"/>
          <p:cNvSpPr/>
          <p:nvPr/>
        </p:nvSpPr>
        <p:spPr>
          <a:xfrm>
            <a:off x="4754880" y="2897407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Pct 4"/>
          <p:cNvSpPr txBox="1"/>
          <p:nvPr/>
        </p:nvSpPr>
        <p:spPr>
          <a:xfrm>
            <a:off x="6473952" y="1299018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6-10%</a:t>
            </a:r>
          </a:p>
        </p:txBody>
      </p:sp>
      <p:sp>
        <p:nvSpPr>
          <p:cNvPr id="37" name="Label 4"/>
          <p:cNvSpPr txBox="1"/>
          <p:nvPr/>
        </p:nvSpPr>
        <p:spPr>
          <a:xfrm>
            <a:off x="6473952" y="1813805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>
                <a:solidFill>
                  <a:srgbClr val="253746"/>
                </a:solidFill>
                <a:latin typeface="Poppins"/>
              </a:rPr>
              <a:t>Lasting change</a:t>
            </a:r>
          </a:p>
        </p:txBody>
      </p:sp>
      <p:sp>
        <p:nvSpPr>
          <p:cNvPr id="38" name="Desc 4"/>
          <p:cNvSpPr txBox="1"/>
          <p:nvPr/>
        </p:nvSpPr>
        <p:spPr>
          <a:xfrm>
            <a:off x="6473952" y="2153946"/>
            <a:ext cx="160020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 dirty="0">
                <a:solidFill>
                  <a:srgbClr val="253746"/>
                </a:solidFill>
                <a:latin typeface="Poppins"/>
              </a:rPr>
              <a:t>sustain new behavior months later</a:t>
            </a:r>
          </a:p>
        </p:txBody>
      </p:sp>
      <p:sp>
        <p:nvSpPr>
          <p:cNvPr id="39" name="Accent 4"/>
          <p:cNvSpPr/>
          <p:nvPr/>
        </p:nvSpPr>
        <p:spPr>
          <a:xfrm>
            <a:off x="6711696" y="2880935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Source note"/>
          <p:cNvSpPr txBox="1"/>
          <p:nvPr/>
        </p:nvSpPr>
        <p:spPr>
          <a:xfrm>
            <a:off x="475488" y="4279392"/>
            <a:ext cx="7452360" cy="1138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40" b="0" dirty="0">
                <a:solidFill>
                  <a:srgbClr val="646464"/>
                </a:solidFill>
                <a:latin typeface="Poppins"/>
              </a:rPr>
              <a:t>Source: Comparison of 2025 Markets.</a:t>
            </a:r>
          </a:p>
        </p:txBody>
      </p:sp>
      <p:sp>
        <p:nvSpPr>
          <p:cNvPr id="3" name="Arrow 1">
            <a:extLst>
              <a:ext uri="{FF2B5EF4-FFF2-40B4-BE49-F238E27FC236}">
                <a16:creationId xmlns:a16="http://schemas.microsoft.com/office/drawing/2014/main" id="{91A04C9F-DB76-206B-69F3-D067BB7F24E6}"/>
              </a:ext>
            </a:extLst>
          </p:cNvPr>
          <p:cNvSpPr/>
          <p:nvPr/>
        </p:nvSpPr>
        <p:spPr>
          <a:xfrm>
            <a:off x="2143971" y="2028923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endParaRPr lang="en-GB"/>
          </a:p>
        </p:txBody>
      </p:sp>
      <p:sp>
        <p:nvSpPr>
          <p:cNvPr id="6" name="Arrow 1">
            <a:extLst>
              <a:ext uri="{FF2B5EF4-FFF2-40B4-BE49-F238E27FC236}">
                <a16:creationId xmlns:a16="http://schemas.microsoft.com/office/drawing/2014/main" id="{AF134D74-3DE3-E8E8-8673-91CFECFE8A2F}"/>
              </a:ext>
            </a:extLst>
          </p:cNvPr>
          <p:cNvSpPr/>
          <p:nvPr/>
        </p:nvSpPr>
        <p:spPr>
          <a:xfrm>
            <a:off x="4169591" y="2028923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endParaRPr lang="en-GB"/>
          </a:p>
        </p:txBody>
      </p:sp>
      <p:sp>
        <p:nvSpPr>
          <p:cNvPr id="9" name="Arrow 1">
            <a:extLst>
              <a:ext uri="{FF2B5EF4-FFF2-40B4-BE49-F238E27FC236}">
                <a16:creationId xmlns:a16="http://schemas.microsoft.com/office/drawing/2014/main" id="{7BAB4818-F6A3-1B1E-BFAA-F570D9BCBC16}"/>
              </a:ext>
            </a:extLst>
          </p:cNvPr>
          <p:cNvSpPr/>
          <p:nvPr/>
        </p:nvSpPr>
        <p:spPr>
          <a:xfrm>
            <a:off x="6143881" y="2028923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animBg="1"/>
      <p:bldP spid="22" grpId="0"/>
      <p:bldP spid="23" grpId="0"/>
      <p:bldP spid="24" grpId="0" animBg="1"/>
      <p:bldP spid="27" grpId="0"/>
      <p:bldP spid="28" grpId="0"/>
      <p:bldP spid="29" grpId="0" animBg="1"/>
      <p:bldP spid="32" grpId="0"/>
      <p:bldP spid="33" grpId="0"/>
      <p:bldP spid="34" grpId="0" animBg="1"/>
      <p:bldP spid="37" grpId="0"/>
      <p:bldP spid="38" grpId="0"/>
      <p:bldP spid="39" grpId="0" animBg="1"/>
      <p:bldP spid="3" grpId="0" animBg="1"/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head"/>
          <p:cNvSpPr txBox="1"/>
          <p:nvPr/>
        </p:nvSpPr>
        <p:spPr>
          <a:xfrm>
            <a:off x="392283" y="900000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Mainstream sectors generate most transactions; specialist finance remains far smaller in case count.</a:t>
            </a:r>
          </a:p>
        </p:txBody>
      </p:sp>
      <p:sp>
        <p:nvSpPr>
          <p:cNvPr id="14" name="Key point band"/>
          <p:cNvSpPr/>
          <p:nvPr/>
        </p:nvSpPr>
        <p:spPr>
          <a:xfrm>
            <a:off x="475488" y="3547872"/>
            <a:ext cx="7882127" cy="493776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volume gap explains why brokers stay familiar; the income gap explains why specialist cases are worth recognising</a:t>
            </a:r>
          </a:p>
        </p:txBody>
      </p:sp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4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512931-2FAB-BFE1-7A6A-5805C856D789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Mainstream wins on volume; specialists win on value</a:t>
            </a:r>
            <a:endParaRPr lang="en-AU" altLang="en-US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graphicFrame>
        <p:nvGraphicFramePr>
          <p:cNvPr id="16" name="2025 transaction volume chart" descr="Char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084294"/>
              </p:ext>
            </p:extLst>
          </p:nvPr>
        </p:nvGraphicFramePr>
        <p:xfrm>
          <a:off x="658368" y="1307592"/>
          <a:ext cx="7424927" cy="2084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Chart unit"/>
          <p:cNvSpPr txBox="1"/>
          <p:nvPr/>
        </p:nvSpPr>
        <p:spPr>
          <a:xfrm>
            <a:off x="6812280" y="1106424"/>
            <a:ext cx="1271016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757575"/>
                </a:solidFill>
                <a:latin typeface="Poppins"/>
              </a:rPr>
              <a:t>Transactions (000s)</a:t>
            </a:r>
          </a:p>
        </p:txBody>
      </p:sp>
      <p:sp>
        <p:nvSpPr>
          <p:cNvPr id="19" name="Source note"/>
          <p:cNvSpPr txBox="1"/>
          <p:nvPr/>
        </p:nvSpPr>
        <p:spPr>
          <a:xfrm>
            <a:off x="475488" y="4133087"/>
            <a:ext cx="1922001" cy="1154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GB" sz="750" dirty="0">
                <a:solidFill>
                  <a:srgbClr val="757575"/>
                </a:solidFill>
                <a:latin typeface="Poppins"/>
              </a:rPr>
              <a:t>Sources</a:t>
            </a:r>
            <a:r>
              <a:rPr sz="750" dirty="0">
                <a:solidFill>
                  <a:srgbClr val="757575"/>
                </a:solidFill>
                <a:latin typeface="Poppins"/>
              </a:rPr>
              <a:t>: Comparison of 2025 Markets</a:t>
            </a:r>
            <a:r>
              <a:rPr lang="en-GB" sz="750" dirty="0">
                <a:solidFill>
                  <a:srgbClr val="757575"/>
                </a:solidFill>
                <a:latin typeface="Poppins"/>
              </a:rPr>
              <a:t>; </a:t>
            </a:r>
            <a:endParaRPr sz="750" dirty="0">
              <a:solidFill>
                <a:srgbClr val="757575"/>
              </a:solidFill>
              <a:latin typeface="Poppins"/>
            </a:endParaRPr>
          </a:p>
        </p:txBody>
      </p:sp>
      <p:sp>
        <p:nvSpPr>
          <p:cNvPr id="20" name="Category label: Product transfers"/>
          <p:cNvSpPr txBox="1"/>
          <p:nvPr/>
        </p:nvSpPr>
        <p:spPr>
          <a:xfrm>
            <a:off x="501993" y="1731662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Product transfers</a:t>
            </a:r>
          </a:p>
        </p:txBody>
      </p:sp>
      <p:sp>
        <p:nvSpPr>
          <p:cNvPr id="21" name="Category label: Product transfers by brokers"/>
          <p:cNvSpPr txBox="1"/>
          <p:nvPr/>
        </p:nvSpPr>
        <p:spPr>
          <a:xfrm>
            <a:off x="501993" y="1912722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Product transfers by brokers</a:t>
            </a:r>
          </a:p>
        </p:txBody>
      </p:sp>
      <p:sp>
        <p:nvSpPr>
          <p:cNvPr id="22" name="Category label: Residential purchases"/>
          <p:cNvSpPr txBox="1"/>
          <p:nvPr/>
        </p:nvSpPr>
        <p:spPr>
          <a:xfrm>
            <a:off x="501993" y="2093783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Residential purchases</a:t>
            </a:r>
          </a:p>
        </p:txBody>
      </p:sp>
      <p:sp>
        <p:nvSpPr>
          <p:cNvPr id="23" name="Category label: Residential purchases by brokers"/>
          <p:cNvSpPr txBox="1"/>
          <p:nvPr/>
        </p:nvSpPr>
        <p:spPr>
          <a:xfrm>
            <a:off x="501993" y="2274844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Residential purchases by brokers</a:t>
            </a:r>
          </a:p>
        </p:txBody>
      </p:sp>
      <p:sp>
        <p:nvSpPr>
          <p:cNvPr id="24" name="Category label: Residential remortgages"/>
          <p:cNvSpPr txBox="1"/>
          <p:nvPr/>
        </p:nvSpPr>
        <p:spPr>
          <a:xfrm>
            <a:off x="501993" y="2455905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Residential remortgages</a:t>
            </a:r>
          </a:p>
        </p:txBody>
      </p:sp>
      <p:sp>
        <p:nvSpPr>
          <p:cNvPr id="25" name="Category label: Buy-to-let"/>
          <p:cNvSpPr txBox="1"/>
          <p:nvPr/>
        </p:nvSpPr>
        <p:spPr>
          <a:xfrm>
            <a:off x="501993" y="2636966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Buy-to-let</a:t>
            </a:r>
          </a:p>
        </p:txBody>
      </p:sp>
      <p:sp>
        <p:nvSpPr>
          <p:cNvPr id="26" name="Category label: Secured loans"/>
          <p:cNvSpPr txBox="1"/>
          <p:nvPr/>
        </p:nvSpPr>
        <p:spPr>
          <a:xfrm>
            <a:off x="501993" y="2818027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Secured loans</a:t>
            </a:r>
          </a:p>
        </p:txBody>
      </p:sp>
      <p:sp>
        <p:nvSpPr>
          <p:cNvPr id="27" name="Category label: Commercial mortgages*"/>
          <p:cNvSpPr txBox="1"/>
          <p:nvPr/>
        </p:nvSpPr>
        <p:spPr>
          <a:xfrm>
            <a:off x="501993" y="2999087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Commercial mortgages*</a:t>
            </a:r>
          </a:p>
        </p:txBody>
      </p:sp>
      <p:sp>
        <p:nvSpPr>
          <p:cNvPr id="28" name="Category label: Bridging loans*"/>
          <p:cNvSpPr txBox="1"/>
          <p:nvPr/>
        </p:nvSpPr>
        <p:spPr>
          <a:xfrm>
            <a:off x="501993" y="3180148"/>
            <a:ext cx="2123817" cy="1390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>
                <a:solidFill>
                  <a:srgbClr val="253746"/>
                </a:solidFill>
                <a:latin typeface="Poppins"/>
              </a:rPr>
              <a:t>Bridging loans*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 fill="hold"/>
                                        <p:tgtEl>
                                          <p:spTgt spid="16">
                                            <p:graphicEl>
                                              <a:chart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50" fill="hold"/>
                                        <p:tgtEl>
                                          <p:spTgt spid="16">
                                            <p:graphicEl>
                                              <a:chart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50" fill="hold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50" fill="hold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category" animBg="0"/>
        </p:bldSub>
      </p:bldGraphic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head"/>
          <p:cNvSpPr txBox="1"/>
          <p:nvPr/>
        </p:nvSpPr>
        <p:spPr>
          <a:xfrm>
            <a:off x="392283" y="900000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Secured, commercial and bridging cases combine larger loans and higher fees with broker participation below 20%</a:t>
            </a:r>
          </a:p>
        </p:txBody>
      </p:sp>
      <p:graphicFrame>
        <p:nvGraphicFramePr>
          <p:cNvPr id="30" name="Programme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725159"/>
              </p:ext>
            </p:extLst>
          </p:nvPr>
        </p:nvGraphicFramePr>
        <p:xfrm>
          <a:off x="474663" y="1350000"/>
          <a:ext cx="7882127" cy="2120624"/>
        </p:xfrm>
        <a:graphic>
          <a:graphicData uri="http://schemas.openxmlformats.org/drawingml/2006/table">
            <a:tbl>
              <a:tblPr firstRow="1" bandRow="1"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3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4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3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89830294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2869118582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lang="en-GB" sz="840" b="1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Finance type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Average loan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Broker income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2025 transactions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Brokers active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Completions each broker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40" b="1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Average annual income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Product transfer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£220,000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£400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890,000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85-95%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</a:t>
                      </a:r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£17,600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Residential purchase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£340,000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£1,200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635000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95%+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3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£40,105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Residential remortgage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£260,000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£1,000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20,000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80-90%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18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£17,000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Buy-to-let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£200,000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£900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226,893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50-70%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£17,016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Secured loan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£51,100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£750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41,760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21%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10.5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£7,500</a:t>
                      </a:r>
                    </a:p>
                  </a:txBody>
                  <a:tcPr marL="50292" marR="50292" marT="36576" marB="36576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Commercial mortgage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£350,000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£2,625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40,000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19%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£29,000</a:t>
                      </a:r>
                    </a:p>
                  </a:txBody>
                  <a:tcPr marL="50292" marR="50292" marT="36576" marB="36576" anchor="ctr">
                    <a:solidFill>
                      <a:schemeClr val="accent1">
                        <a:alpha val="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000">
                <a:tc>
                  <a:txBody>
                    <a:bodyPr/>
                    <a:lstStyle/>
                    <a:p>
                      <a:pPr algn="l"/>
                      <a:r>
                        <a:rPr lang="en-GB" sz="810" b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Bridging loan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£425,000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£4,750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19,000 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14%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6.5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10" b="0" dirty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£32,232</a:t>
                      </a:r>
                    </a:p>
                  </a:txBody>
                  <a:tcPr marL="50292" marR="50292" anchor="ctr">
                    <a:solidFill>
                      <a:srgbClr val="2537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Key point band"/>
          <p:cNvSpPr/>
          <p:nvPr/>
        </p:nvSpPr>
        <p:spPr>
          <a:xfrm>
            <a:off x="475488" y="3547872"/>
            <a:ext cx="7882127" cy="493776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9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Less than 20% of brokers write secured, commercial or bridging business—despite £</a:t>
            </a:r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2,</a:t>
            </a:r>
            <a:r>
              <a:rPr lang="en-GB" sz="9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000–£5,000+ income per case</a:t>
            </a:r>
          </a:p>
        </p:txBody>
      </p:sp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5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512931-2FAB-BFE1-7A6A-5805C856D789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High-value cases sit in less-contested markets</a:t>
            </a:r>
            <a:endParaRPr lang="en-AU" altLang="en-US" dirty="0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31" name="Source note"/>
          <p:cNvSpPr txBox="1"/>
          <p:nvPr/>
        </p:nvSpPr>
        <p:spPr>
          <a:xfrm>
            <a:off x="475488" y="4133087"/>
            <a:ext cx="4124527" cy="1154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en-GB" sz="750">
                <a:solidFill>
                  <a:srgbClr val="757575"/>
                </a:solidFill>
                <a:latin typeface="Poppins"/>
              </a:rPr>
              <a:t>Sources</a:t>
            </a:r>
            <a:r>
              <a:rPr sz="750" dirty="0">
                <a:solidFill>
                  <a:srgbClr val="757575"/>
                </a:solidFill>
                <a:latin typeface="Poppins"/>
              </a:rPr>
              <a:t>: Comparison of 2025 Markets</a:t>
            </a:r>
            <a:r>
              <a:rPr lang="en-GB" sz="750">
                <a:solidFill>
                  <a:srgbClr val="757575"/>
                </a:solidFill>
                <a:latin typeface="Poppins"/>
              </a:rPr>
              <a:t>; Completions each broker (supplied document)</a:t>
            </a:r>
            <a:endParaRPr sz="750" dirty="0">
              <a:solidFill>
                <a:srgbClr val="757575"/>
              </a:solidFill>
              <a:latin typeface="Poppin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8F4845-36D0-63C8-6D98-05AD46C2890E}"/>
              </a:ext>
            </a:extLst>
          </p:cNvPr>
          <p:cNvSpPr txBox="1"/>
          <p:nvPr/>
        </p:nvSpPr>
        <p:spPr>
          <a:xfrm>
            <a:off x="6723993" y="3166873"/>
            <a:ext cx="1944519" cy="523220"/>
          </a:xfrm>
          <a:prstGeom prst="rect">
            <a:avLst/>
          </a:prstGeom>
          <a:solidFill>
            <a:schemeClr val="bg1"/>
          </a:solidFill>
          <a:ln w="22225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£4,560 BONUS so £36,792</a:t>
            </a:r>
            <a:endParaRPr lang="en-GB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6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D41ABD-9E1C-00F3-34D7-207BAE5FB658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Familiarity-not profitability-is the barrier</a:t>
            </a:r>
            <a:endParaRPr lang="en-AU" altLang="en-US" dirty="0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50010A2-ED2A-46B5-9C78-99CF41160B82}"/>
              </a:ext>
            </a:extLst>
          </p:cNvPr>
          <p:cNvSpPr txBox="1"/>
          <p:nvPr/>
        </p:nvSpPr>
        <p:spPr>
          <a:xfrm>
            <a:off x="474663" y="113889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Low participation is driven by confidence, habit and perceived complexity-not by a lack of commercial potential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B3C65BAE-FBAA-2F1E-B5F4-64C3125F6CB6}"/>
              </a:ext>
            </a:extLst>
          </p:cNvPr>
          <p:cNvSpPr/>
          <p:nvPr/>
        </p:nvSpPr>
        <p:spPr>
          <a:xfrm>
            <a:off x="47466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Confidence gap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Training: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few advisers receive formal commercial, bridging or cash-flow training.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Perception: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specialist products are often assumed to be “for experts”.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Risk: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larger loans and unfamiliar structures increase fear of getting it wrong.</a:t>
            </a:r>
          </a:p>
        </p:txBody>
      </p:sp>
      <p:sp>
        <p:nvSpPr>
          <p:cNvPr id="16" name="Col 2">
            <a:extLst>
              <a:ext uri="{FF2B5EF4-FFF2-40B4-BE49-F238E27FC236}">
                <a16:creationId xmlns:a16="http://schemas.microsoft.com/office/drawing/2014/main" id="{62836DE8-F137-D52C-68BB-A6F0C3D1E3A7}"/>
              </a:ext>
            </a:extLst>
          </p:cNvPr>
          <p:cNvSpPr/>
          <p:nvPr/>
        </p:nvSpPr>
        <p:spPr>
          <a:xfrm>
            <a:off x="321801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rgbClr val="F6D951"/>
          </a:solidFill>
          <a:ln>
            <a:noFill/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Comfort-zone economics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Volume: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more than 2.5m mainstream opportunities keep firms fully occupied.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Habit: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established processes and lender panels make familiar cases easier to repeat.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Income: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the value of specialist cases is frequently underestimated.</a:t>
            </a:r>
          </a:p>
        </p:txBody>
      </p:sp>
      <p:sp>
        <p:nvSpPr>
          <p:cNvPr id="18" name="Col 3">
            <a:extLst>
              <a:ext uri="{FF2B5EF4-FFF2-40B4-BE49-F238E27FC236}">
                <a16:creationId xmlns:a16="http://schemas.microsoft.com/office/drawing/2014/main" id="{97ED8AC6-5D7B-2136-6F3E-C1F6FBC0C3E9}"/>
              </a:ext>
            </a:extLst>
          </p:cNvPr>
          <p:cNvSpPr/>
          <p:nvPr/>
        </p:nvSpPr>
        <p:spPr>
          <a:xfrm>
            <a:off x="596136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A practical route in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Recognise: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spot the auction, chain-break, refurbishment or business-purpose trigger.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Ask: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clarify the security, funding need, timing and credible exit.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Refer early: </a:t>
            </a:r>
            <a:r>
              <a:rPr lang="en-GB" sz="1000" b="0" dirty="0">
                <a:latin typeface="Poppins" panose="00000500000000000000" pitchFamily="2" charset="0"/>
                <a:cs typeface="Poppins" panose="00000500000000000000" pitchFamily="2" charset="0"/>
              </a:rPr>
              <a:t>use a specialist at Complete before declining the enquiry.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5B7AD305-D474-3E25-FE43-6EFB73C00679}"/>
              </a:ext>
            </a:extLst>
          </p:cNvPr>
          <p:cNvSpPr/>
          <p:nvPr/>
        </p:nvSpPr>
        <p:spPr>
          <a:xfrm>
            <a:off x="474663" y="3710088"/>
            <a:ext cx="7886700" cy="5300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Recognition, not mastery: spot the case, ask the first questions and refer early instead of turning the opportunity away</a:t>
            </a:r>
          </a:p>
        </p:txBody>
      </p:sp>
      <p:sp>
        <p:nvSpPr>
          <p:cNvPr id="21" name="Source note"/>
          <p:cNvSpPr txBox="1"/>
          <p:nvPr/>
        </p:nvSpPr>
        <p:spPr>
          <a:xfrm>
            <a:off x="475488" y="4334256"/>
            <a:ext cx="20840" cy="1154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750" dirty="0">
                <a:solidFill>
                  <a:srgbClr val="757575"/>
                </a:solidFill>
                <a:latin typeface="Poppin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7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D41ABD-9E1C-00F3-34D7-207BAE5FB658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Seven barriers create one referral habit</a:t>
            </a:r>
            <a:endParaRPr lang="en-AU" altLang="en-US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50010A2-ED2A-46B5-9C78-99CF41160B82}"/>
              </a:ext>
            </a:extLst>
          </p:cNvPr>
          <p:cNvSpPr txBox="1"/>
          <p:nvPr/>
        </p:nvSpPr>
        <p:spPr>
          <a:xfrm>
            <a:off x="474663" y="113889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Confidence, capacity and network structures can make referral feel safer than learning the sector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5B7AD305-D474-3E25-FE43-6EFB73C00679}"/>
              </a:ext>
            </a:extLst>
          </p:cNvPr>
          <p:cNvSpPr/>
          <p:nvPr/>
        </p:nvSpPr>
        <p:spPr>
          <a:xfrm>
            <a:off x="475488" y="3675887"/>
            <a:ext cx="7882127" cy="530352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The common pattern is unfamiliarity—not a lack of demand, client need or income potential</a:t>
            </a:r>
          </a:p>
        </p:txBody>
      </p:sp>
      <p:sp>
        <p:nvSpPr>
          <p:cNvPr id="21" name="Personal barriers"/>
          <p:cNvSpPr txBox="1"/>
          <p:nvPr/>
        </p:nvSpPr>
        <p:spPr>
          <a:xfrm>
            <a:off x="621792" y="1536192"/>
            <a:ext cx="3703320" cy="173688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700" b="1" dirty="0">
                <a:solidFill>
                  <a:srgbClr val="A63060"/>
                </a:solidFill>
                <a:latin typeface="Poppins"/>
              </a:rPr>
              <a:t>Confidence and capacity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01  Comfort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zone: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Established </a:t>
            </a:r>
            <a:r>
              <a:rPr sz="969" dirty="0">
                <a:solidFill>
                  <a:srgbClr val="253746"/>
                </a:solidFill>
                <a:latin typeface="Poppins"/>
              </a:rPr>
              <a:t>residential processes are easier to repeat.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02  Perceived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complexity: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Specialist </a:t>
            </a:r>
            <a:r>
              <a:rPr sz="969" dirty="0">
                <a:solidFill>
                  <a:srgbClr val="253746"/>
                </a:solidFill>
                <a:latin typeface="Poppins"/>
              </a:rPr>
              <a:t>lending is assumed to be “for experts”.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03  Residential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workload: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More </a:t>
            </a:r>
            <a:r>
              <a:rPr sz="969" dirty="0">
                <a:solidFill>
                  <a:srgbClr val="253746"/>
                </a:solidFill>
                <a:latin typeface="Poppins"/>
              </a:rPr>
              <a:t>than 2.5m mainstream opportunities keep firms busy.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04  Limited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training: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Few</a:t>
            </a:r>
            <a:r>
              <a:rPr sz="969" dirty="0">
                <a:solidFill>
                  <a:srgbClr val="253746"/>
                </a:solidFill>
                <a:latin typeface="Poppins"/>
              </a:rPr>
              <a:t> advisers learn commercial, bridging</a:t>
            </a:r>
          </a:p>
        </p:txBody>
      </p:sp>
      <p:sp>
        <p:nvSpPr>
          <p:cNvPr id="22" name="Structural barriers"/>
          <p:cNvSpPr txBox="1"/>
          <p:nvPr/>
        </p:nvSpPr>
        <p:spPr>
          <a:xfrm>
            <a:off x="4745736" y="1536192"/>
            <a:ext cx="3493008" cy="137447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700"/>
              </a:spcAft>
            </a:pPr>
            <a:r>
              <a:rPr sz="1700" b="1" dirty="0">
                <a:solidFill>
                  <a:srgbClr val="A63060"/>
                </a:solidFill>
                <a:latin typeface="Poppins"/>
              </a:rPr>
              <a:t>Operating model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05  Fear of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mistakes: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Larger </a:t>
            </a:r>
            <a:r>
              <a:rPr sz="969" dirty="0">
                <a:solidFill>
                  <a:srgbClr val="253746"/>
                </a:solidFill>
                <a:latin typeface="Poppins"/>
              </a:rPr>
              <a:t>loans and unfamiliar structures feel reputationally risky.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06  Network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restrictions: 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Restricted to standard transactions only due to Network and permissions</a:t>
            </a:r>
            <a:r>
              <a:rPr sz="969" dirty="0">
                <a:solidFill>
                  <a:srgbClr val="253746"/>
                </a:solidFill>
                <a:latin typeface="Poppins"/>
              </a:rPr>
              <a:t>.</a:t>
            </a:r>
          </a:p>
          <a:p>
            <a:pPr>
              <a:lnSpc>
                <a:spcPct val="100000"/>
              </a:lnSpc>
              <a:spcAft>
                <a:spcPts val="500"/>
              </a:spcAft>
            </a:pPr>
            <a:r>
              <a:rPr sz="969" b="1" dirty="0">
                <a:solidFill>
                  <a:srgbClr val="A63060"/>
                </a:solidFill>
                <a:latin typeface="Poppins"/>
              </a:rPr>
              <a:t>— </a:t>
            </a:r>
            <a:r>
              <a:rPr sz="969" b="1" dirty="0">
                <a:solidFill>
                  <a:srgbClr val="253746"/>
                </a:solidFill>
                <a:latin typeface="Poppins"/>
              </a:rPr>
              <a:t>07  Income blind </a:t>
            </a:r>
            <a:r>
              <a:rPr lang="en-GB" sz="969" b="1" dirty="0">
                <a:solidFill>
                  <a:srgbClr val="253746"/>
                </a:solidFill>
                <a:latin typeface="Poppins"/>
              </a:rPr>
              <a:t>spot: </a:t>
            </a:r>
            <a:r>
              <a:rPr lang="en-GB" sz="969" dirty="0">
                <a:solidFill>
                  <a:srgbClr val="253746"/>
                </a:solidFill>
                <a:latin typeface="Poppins"/>
              </a:rPr>
              <a:t>Many</a:t>
            </a:r>
            <a:r>
              <a:rPr sz="969" dirty="0">
                <a:solidFill>
                  <a:srgbClr val="253746"/>
                </a:solidFill>
                <a:latin typeface="Poppins"/>
              </a:rPr>
              <a:t> brokers underestimate specialist fees and case value.</a:t>
            </a:r>
          </a:p>
        </p:txBody>
      </p:sp>
      <p:sp>
        <p:nvSpPr>
          <p:cNvPr id="23" name="Divider"/>
          <p:cNvSpPr/>
          <p:nvPr/>
        </p:nvSpPr>
        <p:spPr>
          <a:xfrm>
            <a:off x="4517136" y="1572768"/>
            <a:ext cx="22860" cy="1847088"/>
          </a:xfrm>
          <a:prstGeom prst="rect">
            <a:avLst/>
          </a:prstGeom>
          <a:solidFill>
            <a:srgbClr val="E1E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Source note"/>
          <p:cNvSpPr txBox="1"/>
          <p:nvPr/>
        </p:nvSpPr>
        <p:spPr>
          <a:xfrm>
            <a:off x="475488" y="4279392"/>
            <a:ext cx="7452360" cy="1138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40" b="0" dirty="0">
                <a:solidFill>
                  <a:srgbClr val="646464"/>
                </a:solidFill>
                <a:latin typeface="Poppins"/>
              </a:rPr>
              <a:t>Source: Comparison of 2025 Markets.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0FB04-C96C-0045-FF75-796365AEF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1B30A80-B237-C10E-7029-1C1A2565E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3505" y="662730"/>
            <a:ext cx="2059914" cy="2675213"/>
          </a:xfrm>
          <a:prstGeom prst="roundRect">
            <a:avLst>
              <a:gd name="adj" fmla="val 2678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F06F81-A83F-5DFD-F16C-B03D5C1122F1}"/>
              </a:ext>
            </a:extLst>
          </p:cNvPr>
          <p:cNvSpPr txBox="1"/>
          <p:nvPr/>
        </p:nvSpPr>
        <p:spPr>
          <a:xfrm>
            <a:off x="604006" y="662730"/>
            <a:ext cx="448697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Our aim: to give you real confidence in the bridging market, so that when the </a:t>
            </a:r>
            <a:r>
              <a:rPr lang="en-GB" sz="2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opportunity</a:t>
            </a:r>
            <a:r>
              <a:rPr lang="en-GB" sz="1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is in front of you, you recognise it and act on it.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DE4A7B-11BB-0613-06C2-6844F3B78E71}"/>
              </a:ext>
            </a:extLst>
          </p:cNvPr>
          <p:cNvSpPr txBox="1"/>
          <p:nvPr/>
        </p:nvSpPr>
        <p:spPr>
          <a:xfrm>
            <a:off x="785198" y="2631740"/>
            <a:ext cx="3786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Do you make the most of every opportunity?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551757-4122-7607-03BE-DEC199B3C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81"/>
          <a:stretch>
            <a:fillRect/>
          </a:stretch>
        </p:blipFill>
        <p:spPr>
          <a:xfrm>
            <a:off x="5888120" y="662730"/>
            <a:ext cx="2470683" cy="32914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D467DD6-EB8D-A2A4-D979-7BDF661CFD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7" r="12052"/>
          <a:stretch>
            <a:fillRect/>
          </a:stretch>
        </p:blipFill>
        <p:spPr>
          <a:xfrm>
            <a:off x="5798490" y="662265"/>
            <a:ext cx="2649941" cy="34111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9B9AF1A-A676-62E3-D386-439A7DFF40E1}"/>
              </a:ext>
            </a:extLst>
          </p:cNvPr>
          <p:cNvSpPr txBox="1"/>
          <p:nvPr/>
        </p:nvSpPr>
        <p:spPr>
          <a:xfrm>
            <a:off x="5680905" y="4267200"/>
            <a:ext cx="30187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There is a lot of business out there</a:t>
            </a:r>
            <a:endParaRPr lang="en-GB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4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head"/>
          <p:cNvSpPr txBox="1"/>
          <p:nvPr/>
        </p:nvSpPr>
        <p:spPr>
          <a:xfrm>
            <a:off x="474663" y="111418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Six situations where a bridge does what a mainstream mortgage cannot</a:t>
            </a:r>
          </a:p>
        </p:txBody>
      </p:sp>
      <p:sp>
        <p:nvSpPr>
          <p:cNvPr id="10" name="Card 1"/>
          <p:cNvSpPr/>
          <p:nvPr/>
        </p:nvSpPr>
        <p:spPr>
          <a:xfrm>
            <a:off x="474663" y="1574188"/>
            <a:ext cx="2400000" cy="900000"/>
          </a:xfrm>
          <a:prstGeom prst="roundRect">
            <a:avLst>
              <a:gd name="adj" fmla="val 10000"/>
            </a:avLst>
          </a:prstGeom>
          <a:solidFill>
            <a:srgbClr val="F6D951"/>
          </a:solidFill>
          <a:ln>
            <a:noFill/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Speed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Tight deadlines and auction purchases completed in days, not months.</a:t>
            </a:r>
          </a:p>
        </p:txBody>
      </p:sp>
      <p:sp>
        <p:nvSpPr>
          <p:cNvPr id="11" name="Card 2"/>
          <p:cNvSpPr/>
          <p:nvPr/>
        </p:nvSpPr>
        <p:spPr>
          <a:xfrm>
            <a:off x="3218013" y="1574188"/>
            <a:ext cx="2400000" cy="9000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Chain break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Secure the onward purchase before the existing property sells.</a:t>
            </a:r>
          </a:p>
        </p:txBody>
      </p:sp>
      <p:sp>
        <p:nvSpPr>
          <p:cNvPr id="12" name="Card 3"/>
          <p:cNvSpPr/>
          <p:nvPr/>
        </p:nvSpPr>
        <p:spPr>
          <a:xfrm>
            <a:off x="5961363" y="1574188"/>
            <a:ext cx="2400000" cy="9000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Un-mortgageable property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High street lender declines - no kitchen, short lease, heavy works.</a:t>
            </a:r>
          </a:p>
        </p:txBody>
      </p:sp>
      <p:sp>
        <p:nvSpPr>
          <p:cNvPr id="13" name="Card 4"/>
          <p:cNvSpPr/>
          <p:nvPr/>
        </p:nvSpPr>
        <p:spPr>
          <a:xfrm>
            <a:off x="3218013" y="2634188"/>
            <a:ext cx="2400000" cy="9000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Refurb and conversion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Fund the works, add value, then sell or refinance.</a:t>
            </a:r>
          </a:p>
        </p:txBody>
      </p:sp>
      <p:sp>
        <p:nvSpPr>
          <p:cNvPr id="14" name="Card 5"/>
          <p:cNvSpPr/>
          <p:nvPr/>
        </p:nvSpPr>
        <p:spPr>
          <a:xfrm>
            <a:off x="5961363" y="2634188"/>
            <a:ext cx="2400000" cy="9000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Development and exit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Single units to large schemes, plus exit funding for finished sites.</a:t>
            </a:r>
          </a:p>
        </p:txBody>
      </p:sp>
      <p:sp>
        <p:nvSpPr>
          <p:cNvPr id="15" name="Card 6"/>
          <p:cNvSpPr/>
          <p:nvPr/>
        </p:nvSpPr>
        <p:spPr>
          <a:xfrm>
            <a:off x="474663" y="2634188"/>
            <a:ext cx="2400000" cy="9000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91440" rIns="164592" bIns="91440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Capital and cash flow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Release equity quickly for a tax bill, a business need, or the next deal.</a:t>
            </a:r>
          </a:p>
        </p:txBody>
      </p:sp>
      <p:sp>
        <p:nvSpPr>
          <p:cNvPr id="16" name="Key point band"/>
          <p:cNvSpPr/>
          <p:nvPr/>
        </p:nvSpPr>
        <p:spPr>
          <a:xfrm>
            <a:off x="474663" y="3688330"/>
            <a:ext cx="7886700" cy="5600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common thread: </a:t>
            </a:r>
            <a:r>
              <a:rPr lang="en-GB" sz="10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opportunity moves faster than mainstream lending, and the client has a clear way out</a:t>
            </a:r>
          </a:p>
        </p:txBody>
      </p:sp>
      <p:sp>
        <p:nvSpPr>
          <p:cNvPr id="17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9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7E261941-3277-7BBF-0613-AAF0B4CCC3BD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800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Why use a bridge?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10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E42DEE-A5CA-3818-8F75-2A7F1923EC0C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800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How a bridge works</a:t>
            </a:r>
          </a:p>
        </p:txBody>
      </p:sp>
      <p:sp>
        <p:nvSpPr>
          <p:cNvPr id="6" name="Subhead"/>
          <p:cNvSpPr txBox="1"/>
          <p:nvPr/>
        </p:nvSpPr>
        <p:spPr>
          <a:xfrm>
            <a:off x="474663" y="1064754"/>
            <a:ext cx="7886700" cy="42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Short-term secured finance that spans the gap between a need for funds today and a clear repayment tomorrow.</a:t>
            </a:r>
          </a:p>
        </p:txBody>
      </p:sp>
      <p:sp>
        <p:nvSpPr>
          <p:cNvPr id="7" name="Step 1"/>
          <p:cNvSpPr/>
          <p:nvPr/>
        </p:nvSpPr>
        <p:spPr>
          <a:xfrm>
            <a:off x="474663" y="1584754"/>
            <a:ext cx="2400000" cy="1500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82880" tIns="137160" rIns="182880" bIns="137160" anchor="ctr"/>
          <a:lstStyle/>
          <a:p>
            <a:r>
              <a:rPr lang="en-GB" sz="1300" b="1" dirty="0">
                <a:latin typeface="Poppins" panose="00000500000000000000" pitchFamily="2" charset="0"/>
                <a:cs typeface="Poppins" panose="00000500000000000000" pitchFamily="2" charset="0"/>
              </a:rPr>
              <a:t>1. The need</a:t>
            </a:r>
          </a:p>
          <a:p>
            <a:r>
              <a:rPr lang="en-GB" sz="1100" dirty="0">
                <a:latin typeface="Poppins" panose="00000500000000000000" pitchFamily="2" charset="0"/>
                <a:cs typeface="Poppins" panose="00000500000000000000" pitchFamily="2" charset="0"/>
              </a:rPr>
              <a:t>Funds needed fast - an auction deadline, a broken chain, or a property a high street lender won't touch.</a:t>
            </a:r>
          </a:p>
        </p:txBody>
      </p:sp>
      <p:sp>
        <p:nvSpPr>
          <p:cNvPr id="8" name="Step 2"/>
          <p:cNvSpPr/>
          <p:nvPr/>
        </p:nvSpPr>
        <p:spPr>
          <a:xfrm>
            <a:off x="3218013" y="1584754"/>
            <a:ext cx="2400000" cy="1500000"/>
          </a:xfrm>
          <a:prstGeom prst="roundRect">
            <a:avLst>
              <a:gd name="adj" fmla="val 8000"/>
            </a:avLst>
          </a:prstGeom>
          <a:solidFill>
            <a:srgbClr val="F6D951"/>
          </a:solidFill>
          <a:ln w="19050">
            <a:noFill/>
          </a:ln>
        </p:spPr>
        <p:txBody>
          <a:bodyPr wrap="square" lIns="182880" tIns="137160" rIns="182880" bIns="137160" anchor="ctr"/>
          <a:lstStyle/>
          <a:p>
            <a:r>
              <a:rPr lang="en-GB" sz="1300" b="1" dirty="0">
                <a:latin typeface="Poppins" panose="00000500000000000000" pitchFamily="2" charset="0"/>
                <a:cs typeface="Poppins" panose="00000500000000000000" pitchFamily="2" charset="0"/>
              </a:rPr>
              <a:t>2. The bridge</a:t>
            </a:r>
          </a:p>
          <a:p>
            <a:r>
              <a:rPr lang="en-GB" sz="1100" dirty="0">
                <a:latin typeface="Poppins" panose="00000500000000000000" pitchFamily="2" charset="0"/>
                <a:cs typeface="Poppins" panose="00000500000000000000" pitchFamily="2" charset="0"/>
              </a:rPr>
              <a:t>Loan secured on property, typically 1-18 months. Interest rolled up or retained, so little or nothing to pay monthly.</a:t>
            </a:r>
          </a:p>
        </p:txBody>
      </p:sp>
      <p:sp>
        <p:nvSpPr>
          <p:cNvPr id="9" name="Step 3"/>
          <p:cNvSpPr/>
          <p:nvPr/>
        </p:nvSpPr>
        <p:spPr>
          <a:xfrm>
            <a:off x="5961363" y="1584754"/>
            <a:ext cx="2400000" cy="1500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82880" tIns="137160" rIns="182880" bIns="137160" anchor="ctr"/>
          <a:lstStyle/>
          <a:p>
            <a:r>
              <a:rPr lang="en-GB" sz="1300" b="1" dirty="0">
                <a:latin typeface="Poppins" panose="00000500000000000000" pitchFamily="2" charset="0"/>
                <a:cs typeface="Poppins" panose="00000500000000000000" pitchFamily="2" charset="0"/>
              </a:rPr>
              <a:t>3. The exit</a:t>
            </a:r>
          </a:p>
          <a:p>
            <a:r>
              <a:rPr lang="en-GB" sz="1100" dirty="0">
                <a:latin typeface="Poppins" panose="00000500000000000000" pitchFamily="2" charset="0"/>
                <a:cs typeface="Poppins" panose="00000500000000000000" pitchFamily="2" charset="0"/>
              </a:rPr>
              <a:t>Loan repaid in full - sale of the property, or refinance onto longer-term lending.</a:t>
            </a:r>
          </a:p>
        </p:txBody>
      </p:sp>
      <p:sp>
        <p:nvSpPr>
          <p:cNvPr id="17" name="Arrow 1"/>
          <p:cNvSpPr/>
          <p:nvPr/>
        </p:nvSpPr>
        <p:spPr>
          <a:xfrm>
            <a:off x="2934013" y="2229754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Arrow 2"/>
          <p:cNvSpPr/>
          <p:nvPr/>
        </p:nvSpPr>
        <p:spPr>
          <a:xfrm>
            <a:off x="5677363" y="2229754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Key point band"/>
          <p:cNvSpPr/>
          <p:nvPr/>
        </p:nvSpPr>
        <p:spPr>
          <a:xfrm>
            <a:off x="474663" y="3294754"/>
            <a:ext cx="7886700" cy="700000"/>
          </a:xfrm>
          <a:prstGeom prst="roundRect">
            <a:avLst>
              <a:gd name="adj" fmla="val 12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credible exit, no bridge. </a:t>
            </a:r>
            <a:r>
              <a:rPr lang="en-GB" sz="10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Speed and security get the deal done, but the lender underwrites the way out - so test the exit first, then the numbers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7" grpId="0" animBg="1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11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550BC0-9DAC-2C6B-1E59-681534CC9329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35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2800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How a bridge works</a:t>
            </a:r>
          </a:p>
        </p:txBody>
      </p:sp>
      <p:sp>
        <p:nvSpPr>
          <p:cNvPr id="20" name="Subhead"/>
          <p:cNvSpPr txBox="1"/>
          <p:nvPr/>
        </p:nvSpPr>
        <p:spPr>
          <a:xfrm>
            <a:off x="474663" y="1122423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Interest is charged daily, the loan is sized against value, and everything settles at exit.</a:t>
            </a:r>
          </a:p>
        </p:txBody>
      </p:sp>
      <p:sp>
        <p:nvSpPr>
          <p:cNvPr id="21" name="Worked example"/>
          <p:cNvSpPr/>
          <p:nvPr/>
        </p:nvSpPr>
        <p:spPr>
          <a:xfrm>
            <a:off x="474663" y="1582423"/>
            <a:ext cx="3700000" cy="1920000"/>
          </a:xfrm>
          <a:prstGeom prst="roundRect">
            <a:avLst>
              <a:gd name="adj" fmla="val 6000"/>
            </a:avLst>
          </a:prstGeom>
          <a:solidFill>
            <a:srgbClr val="F6D951"/>
          </a:solidFill>
          <a:ln>
            <a:noFill/>
          </a:ln>
        </p:spPr>
        <p:txBody>
          <a:bodyPr wrap="square" lIns="164592" tIns="109728" rIns="164592" bIns="109728" anchor="ctr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Worked example – Straight forward purchase</a:t>
            </a:r>
          </a:p>
          <a:p>
            <a:endParaRPr lang="en-GB" sz="1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Purchase price   £300,000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Gross loan at 70% LTV   £210,000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Arrangement fee at 2%   £4,200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Retained interest, 0.89% pm x 12   £22,400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Lender admin fee   £295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Legal costs (lender)   £1,250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NET advanced day one   £181,855</a:t>
            </a:r>
          </a:p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Redeemed at exit   £210,000</a:t>
            </a:r>
          </a:p>
        </p:txBody>
      </p:sp>
      <p:sp>
        <p:nvSpPr>
          <p:cNvPr id="22" name="Card LTV"/>
          <p:cNvSpPr/>
          <p:nvPr/>
        </p:nvSpPr>
        <p:spPr>
          <a:xfrm>
            <a:off x="4518013" y="1582423"/>
            <a:ext cx="3843350" cy="580000"/>
          </a:xfrm>
          <a:prstGeom prst="roundRect">
            <a:avLst>
              <a:gd name="adj" fmla="val 14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73152" rIns="164592" bIns="73152" anchor="ctr"/>
          <a:lstStyle/>
          <a:p>
            <a:r>
              <a:rPr lang="en-GB" sz="1100" b="1" dirty="0">
                <a:latin typeface="Poppins" panose="00000500000000000000" pitchFamily="2" charset="0"/>
                <a:cs typeface="Poppins" panose="00000500000000000000" pitchFamily="2" charset="0"/>
              </a:rPr>
              <a:t>How much: LTV and GDV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Typically up to 70-75% day one, with works funded in stages and capped against end value.</a:t>
            </a:r>
          </a:p>
        </p:txBody>
      </p:sp>
      <p:sp>
        <p:nvSpPr>
          <p:cNvPr id="23" name="Card interest"/>
          <p:cNvSpPr/>
          <p:nvPr/>
        </p:nvSpPr>
        <p:spPr>
          <a:xfrm>
            <a:off x="4518013" y="2252423"/>
            <a:ext cx="3843350" cy="580000"/>
          </a:xfrm>
          <a:prstGeom prst="roundRect">
            <a:avLst>
              <a:gd name="adj" fmla="val 14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73152" rIns="164592" bIns="73152" anchor="ctr"/>
          <a:lstStyle/>
          <a:p>
            <a:r>
              <a:rPr lang="en-GB" sz="1100" b="1" dirty="0">
                <a:latin typeface="Poppins" panose="00000500000000000000" pitchFamily="2" charset="0"/>
                <a:cs typeface="Poppins" panose="00000500000000000000" pitchFamily="2" charset="0"/>
              </a:rPr>
              <a:t>How interest is paid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Rolled up, retained from the advance, or serviced monthly - a monthly rate.</a:t>
            </a:r>
          </a:p>
        </p:txBody>
      </p:sp>
      <p:sp>
        <p:nvSpPr>
          <p:cNvPr id="24" name="Card fees"/>
          <p:cNvSpPr/>
          <p:nvPr/>
        </p:nvSpPr>
        <p:spPr>
          <a:xfrm>
            <a:off x="4518013" y="2922423"/>
            <a:ext cx="3843350" cy="580000"/>
          </a:xfrm>
          <a:prstGeom prst="roundRect">
            <a:avLst>
              <a:gd name="adj" fmla="val 14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64592" tIns="73152" rIns="164592" bIns="73152" anchor="ctr"/>
          <a:lstStyle/>
          <a:p>
            <a:r>
              <a:rPr lang="en-GB" sz="1100" b="1" dirty="0">
                <a:latin typeface="Poppins" panose="00000500000000000000" pitchFamily="2" charset="0"/>
                <a:cs typeface="Poppins" panose="00000500000000000000" pitchFamily="2" charset="0"/>
              </a:rPr>
              <a:t>The other costs</a:t>
            </a:r>
          </a:p>
          <a:p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Arrangement fee, valuation, legals on both sides, and any exit fee or early redemption terms.</a:t>
            </a:r>
          </a:p>
        </p:txBody>
      </p:sp>
      <p:sp>
        <p:nvSpPr>
          <p:cNvPr id="25" name="Key point band"/>
          <p:cNvSpPr/>
          <p:nvPr/>
        </p:nvSpPr>
        <p:spPr>
          <a:xfrm>
            <a:off x="474663" y="3622423"/>
            <a:ext cx="7886700" cy="7052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pPr>
              <a:lnSpc>
                <a:spcPct val="150000"/>
              </a:lnSpc>
            </a:pPr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Quote the total cost of the deal, not the headline rate. </a:t>
            </a:r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ell the SIZZLE and not the SAUSAGE</a:t>
            </a:r>
          </a:p>
          <a:p>
            <a:pPr>
              <a:lnSpc>
                <a:spcPct val="150000"/>
              </a:lnSpc>
            </a:pPr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 Course</a:t>
            </a:r>
            <a:r>
              <a:rPr lang="en-GB" sz="10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; rates and fees vary by lender, security and term.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12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7D41ABD-9E1C-00F3-34D7-207BAE5FB658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Heavy Refurbishment, Conversion or Development?</a:t>
            </a:r>
            <a:endParaRPr lang="en-AU" altLang="en-US" dirty="0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50010A2-ED2A-46B5-9C78-99CF41160B82}"/>
              </a:ext>
            </a:extLst>
          </p:cNvPr>
          <p:cNvSpPr txBox="1"/>
          <p:nvPr/>
        </p:nvSpPr>
        <p:spPr>
          <a:xfrm>
            <a:off x="474663" y="113889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Same client, very different underwriting. Scope of works, planning and experience decide the route.</a:t>
            </a:r>
          </a:p>
        </p:txBody>
      </p:sp>
      <p:sp>
        <p:nvSpPr>
          <p:cNvPr id="9" name="Col 1">
            <a:extLst>
              <a:ext uri="{FF2B5EF4-FFF2-40B4-BE49-F238E27FC236}">
                <a16:creationId xmlns:a16="http://schemas.microsoft.com/office/drawing/2014/main" id="{B3C65BAE-FBAA-2F1E-B5F4-64C3125F6CB6}"/>
              </a:ext>
            </a:extLst>
          </p:cNvPr>
          <p:cNvSpPr/>
          <p:nvPr/>
        </p:nvSpPr>
        <p:spPr>
          <a:xfrm>
            <a:off x="47466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Heavy refurbishment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What it is: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works involving planning, change of use or change of footprint - or works costing more than 100% of value.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Funding: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bridge on day one value, works drawn in stages against GDV.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Watch: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lender definitions differ - some price on cost, some on scope</a:t>
            </a:r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sp>
        <p:nvSpPr>
          <p:cNvPr id="16" name="Col 2">
            <a:extLst>
              <a:ext uri="{FF2B5EF4-FFF2-40B4-BE49-F238E27FC236}">
                <a16:creationId xmlns:a16="http://schemas.microsoft.com/office/drawing/2014/main" id="{62836DE8-F137-D52C-68BB-A6F0C3D1E3A7}"/>
              </a:ext>
            </a:extLst>
          </p:cNvPr>
          <p:cNvSpPr/>
          <p:nvPr/>
        </p:nvSpPr>
        <p:spPr>
          <a:xfrm>
            <a:off x="321801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rgbClr val="F6D951"/>
          </a:solidFill>
          <a:ln>
            <a:noFill/>
          </a:ln>
        </p:spPr>
        <p:txBody>
          <a:bodyPr wrap="square" lIns="146304" tIns="91440" rIns="146304" bIns="91440" anchor="t"/>
          <a:lstStyle/>
          <a:p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Conversion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What it is: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changing use or unit count - office to flats, house to HMO, barn or garage conversions.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Funding: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heavy refurb terms, sized on end value and unit mix.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Watch: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planning or permitted rights (Class MA, Class Q) must stack up first.</a:t>
            </a:r>
          </a:p>
        </p:txBody>
      </p:sp>
      <p:sp>
        <p:nvSpPr>
          <p:cNvPr id="18" name="Col 3">
            <a:extLst>
              <a:ext uri="{FF2B5EF4-FFF2-40B4-BE49-F238E27FC236}">
                <a16:creationId xmlns:a16="http://schemas.microsoft.com/office/drawing/2014/main" id="{97ED8AC6-5D7B-2136-6F3E-C1F6FBC0C3E9}"/>
              </a:ext>
            </a:extLst>
          </p:cNvPr>
          <p:cNvSpPr/>
          <p:nvPr/>
        </p:nvSpPr>
        <p:spPr>
          <a:xfrm>
            <a:off x="5961363" y="1568898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b="1" dirty="0">
                <a:latin typeface="Poppins" panose="00000500000000000000" pitchFamily="2" charset="0"/>
                <a:cs typeface="Poppins" panose="00000500000000000000" pitchFamily="2" charset="0"/>
              </a:rPr>
              <a:t>Development</a:t>
            </a:r>
          </a:p>
          <a:p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What it is: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ground-up build or major schemes, from a single plot to multi-million pound sites.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Funding: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land plus build cost, drawn against monitoring surveyor reports.</a:t>
            </a:r>
          </a:p>
          <a:p>
            <a:r>
              <a:rPr lang="en-GB" sz="950" b="1" dirty="0">
                <a:latin typeface="Poppins" panose="00000500000000000000" pitchFamily="2" charset="0"/>
                <a:cs typeface="Poppins" panose="00000500000000000000" pitchFamily="2" charset="0"/>
              </a:rPr>
              <a:t>Watch: </a:t>
            </a:r>
            <a:r>
              <a:rPr lang="en-GB" sz="950" dirty="0">
                <a:latin typeface="Poppins" panose="00000500000000000000" pitchFamily="2" charset="0"/>
                <a:cs typeface="Poppins" panose="00000500000000000000" pitchFamily="2" charset="0"/>
              </a:rPr>
              <a:t>track record, professional team and a development exit route.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5B7AD305-D474-3E25-FE43-6EFB73C00679}"/>
              </a:ext>
            </a:extLst>
          </p:cNvPr>
          <p:cNvSpPr/>
          <p:nvPr/>
        </p:nvSpPr>
        <p:spPr>
          <a:xfrm>
            <a:off x="474663" y="3710088"/>
            <a:ext cx="7886700" cy="5300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latin typeface="Poppins" panose="00000500000000000000" pitchFamily="2" charset="0"/>
                <a:cs typeface="Poppins" panose="00000500000000000000" pitchFamily="2" charset="0"/>
              </a:rPr>
              <a:t>Ask three questions: </a:t>
            </a:r>
            <a:r>
              <a:rPr lang="en-GB" sz="1000" dirty="0">
                <a:latin typeface="Poppins" panose="00000500000000000000" pitchFamily="2" charset="0"/>
                <a:cs typeface="Poppins" panose="00000500000000000000" pitchFamily="2" charset="0"/>
              </a:rPr>
              <a:t>is planning involved, is the footprint or use changing, and has the client done it before?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6" grpId="0" animBg="1"/>
      <p:bldP spid="18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head"/>
          <p:cNvSpPr txBox="1"/>
          <p:nvPr/>
        </p:nvSpPr>
        <p:spPr>
          <a:xfrm>
            <a:off x="474663" y="900000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introduce the client, we do the advising, packaging and placing - and hand them back.</a:t>
            </a:r>
          </a:p>
        </p:txBody>
      </p:sp>
      <p:sp>
        <p:nvSpPr>
          <p:cNvPr id="10" name="Col 1"/>
          <p:cNvSpPr/>
          <p:nvPr/>
        </p:nvSpPr>
        <p:spPr>
          <a:xfrm>
            <a:off x="474663" y="1330000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You introduce, we advise</a:t>
            </a:r>
          </a:p>
          <a:p>
            <a:endParaRPr lang="en-GB" sz="9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How it works: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pass us the enquiry and step back. We fact-find and advise on the right route and structure.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Packaging: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we collect the documents, build the case and present it only to lenders who want that deal.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Updates: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you can be copied in at every stage, so you always know where the case sits.</a:t>
            </a:r>
          </a:p>
        </p:txBody>
      </p:sp>
      <p:sp>
        <p:nvSpPr>
          <p:cNvPr id="11" name="Col 2"/>
          <p:cNvSpPr/>
          <p:nvPr/>
        </p:nvSpPr>
        <p:spPr>
          <a:xfrm>
            <a:off x="3218013" y="1330000"/>
            <a:ext cx="2400000" cy="1990000"/>
          </a:xfrm>
          <a:prstGeom prst="roundRect">
            <a:avLst>
              <a:gd name="adj" fmla="val 6000"/>
            </a:avLst>
          </a:prstGeom>
          <a:solidFill>
            <a:srgbClr val="F6D951"/>
          </a:solidFill>
          <a:ln>
            <a:noFill/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Talking to clients direct</a:t>
            </a:r>
          </a:p>
          <a:p>
            <a:endParaRPr lang="en-GB" sz="9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Speed: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one conversation instead of three. Questions answered in real time, not relayed back and forth.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Accuracy: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we ask the planning, works and exit questions properly, so terms hold at underwriting.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Expectations: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rates, fees and timescales set out on day one - no surprises at offer stage.</a:t>
            </a:r>
          </a:p>
        </p:txBody>
      </p:sp>
      <p:sp>
        <p:nvSpPr>
          <p:cNvPr id="12" name="Col 3"/>
          <p:cNvSpPr/>
          <p:nvPr/>
        </p:nvSpPr>
        <p:spPr>
          <a:xfrm>
            <a:off x="5961363" y="1330000"/>
            <a:ext cx="2400000" cy="19900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 w="19050">
            <a:solidFill>
              <a:srgbClr val="F6D951"/>
            </a:solidFill>
          </a:ln>
        </p:spPr>
        <p:txBody>
          <a:bodyPr wrap="square" lIns="146304" tIns="91440" rIns="146304" bIns="91440" anchor="t"/>
          <a:lstStyle/>
          <a:p>
            <a:r>
              <a:rPr lang="en-GB" sz="1200" b="1" dirty="0">
                <a:latin typeface="Poppins" panose="00000500000000000000" pitchFamily="2" charset="0"/>
                <a:cs typeface="Poppins" panose="00000500000000000000" pitchFamily="2" charset="0"/>
              </a:rPr>
              <a:t>What you keep</a:t>
            </a:r>
          </a:p>
          <a:p>
            <a:endParaRPr lang="en-GB" sz="9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The relationship: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your client stays your client. We never cross-sell and we hand them straight back.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The income: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agreed fee share paid on completion, confirmed in writing before we speak to anyone.</a:t>
            </a:r>
          </a:p>
          <a:p>
            <a:r>
              <a:rPr lang="en-GB" sz="900" b="1" dirty="0">
                <a:latin typeface="Poppins" panose="00000500000000000000" pitchFamily="2" charset="0"/>
                <a:cs typeface="Poppins" panose="00000500000000000000" pitchFamily="2" charset="0"/>
              </a:rPr>
              <a:t>The exit: </a:t>
            </a:r>
            <a:r>
              <a:rPr lang="en-GB" sz="900" dirty="0">
                <a:latin typeface="Poppins" panose="00000500000000000000" pitchFamily="2" charset="0"/>
                <a:cs typeface="Poppins" panose="00000500000000000000" pitchFamily="2" charset="0"/>
              </a:rPr>
              <a:t>we flag the refinance or term loan back to you, so you write the follow-on business.</a:t>
            </a:r>
          </a:p>
        </p:txBody>
      </p:sp>
      <p:sp>
        <p:nvSpPr>
          <p:cNvPr id="14" name="Key point band"/>
          <p:cNvSpPr/>
          <p:nvPr/>
        </p:nvSpPr>
        <p:spPr>
          <a:xfrm>
            <a:off x="474663" y="3430000"/>
            <a:ext cx="7886700" cy="530000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r>
              <a:rPr lang="en-GB" sz="1000" b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 keep the client; we carry the case. </a:t>
            </a:r>
            <a:r>
              <a:rPr lang="en-GB" sz="10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Specialist bridging and development advice, packaged and placed, with you credited throughout</a:t>
            </a:r>
          </a:p>
        </p:txBody>
      </p:sp>
      <p:sp>
        <p:nvSpPr>
          <p:cNvPr id="15" name="Slide Number Placeholder 2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13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A91EC86-6212-3C0E-27FC-2C98789C9ABC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29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dirty="0">
                <a:solidFill>
                  <a:schemeClr val="accent2">
                    <a:lumMod val="75000"/>
                  </a:schemeClr>
                </a:solidFill>
                <a:latin typeface="Poppins Medium" panose="00000600000000000000" pitchFamily="2" charset="0"/>
                <a:ea typeface="Open Sans" panose="020B0606030504020204" pitchFamily="34" charset="0"/>
                <a:cs typeface="Poppins Medium" panose="00000600000000000000" pitchFamily="2" charset="0"/>
              </a:rPr>
              <a:t>Let us take over the advice for you</a:t>
            </a:r>
            <a:endParaRPr lang="en-AU" altLang="en-US" b="0" dirty="0">
              <a:solidFill>
                <a:schemeClr val="accent2">
                  <a:lumMod val="75000"/>
                </a:schemeClr>
              </a:solidFill>
              <a:latin typeface="Poppins" panose="00000500000000000000" pitchFamily="2" charset="0"/>
              <a:ea typeface="Open Sans" panose="020B0606030504020204" pitchFamily="34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animBg="1"/>
      <p:bldP spid="11" grpId="0" animBg="1"/>
      <p:bldP spid="12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541F1-AF08-12C1-A134-72FCB9598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33172E53-B4DE-31C8-2DFA-1EF257B4978C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8361363" y="4775200"/>
            <a:ext cx="485775" cy="179388"/>
          </a:xfrm>
          <a:noFill/>
        </p:spPr>
        <p:txBody>
          <a:bodyPr/>
          <a:lstStyle/>
          <a:p>
            <a:fld id="{FDC8AD96-0395-4258-A837-59A5947D45F4}" type="slidenum">
              <a:rPr lang="en-AU" altLang="en-US" sz="900" smtClean="0">
                <a:solidFill>
                  <a:srgbClr val="B2B2B2"/>
                </a:solidFill>
              </a:rPr>
              <a:pPr/>
              <a:t>14</a:t>
            </a:fld>
            <a:endParaRPr lang="en-AU" altLang="en-US" sz="900">
              <a:solidFill>
                <a:srgbClr val="B2B2B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607D55-CE6C-0846-C373-FD962CCA3B87}"/>
              </a:ext>
            </a:extLst>
          </p:cNvPr>
          <p:cNvSpPr txBox="1">
            <a:spLocks/>
          </p:cNvSpPr>
          <p:nvPr/>
        </p:nvSpPr>
        <p:spPr bwMode="auto">
          <a:xfrm>
            <a:off x="474663" y="599143"/>
            <a:ext cx="7886700" cy="73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defTabSz="684213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defTabSz="684213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</a:t>
            </a:r>
            <a:r>
              <a:rPr lang="en-GB" sz="1800" dirty="0">
                <a:solidFill>
                  <a:schemeClr val="accent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which one are you going to be? Make the most of every opportunity</a:t>
            </a:r>
          </a:p>
          <a:p>
            <a:pPr eaLnBrk="1" hangingPunct="1"/>
            <a:endParaRPr lang="en-AU" altLang="en-US" dirty="0">
              <a:solidFill>
                <a:schemeClr val="accent2">
                  <a:lumMod val="75000"/>
                </a:schemeClr>
              </a:solidFill>
              <a:latin typeface="Poppins Medium" panose="00000600000000000000" pitchFamily="2" charset="0"/>
              <a:ea typeface="Open Sans" panose="020B0606030504020204" pitchFamily="34" charset="0"/>
              <a:cs typeface="Poppins Medium" panose="00000600000000000000" pitchFamily="2" charset="0"/>
            </a:endParaRPr>
          </a:p>
        </p:txBody>
      </p:sp>
      <p:sp>
        <p:nvSpPr>
          <p:cNvPr id="7" name="Subhead">
            <a:extLst>
              <a:ext uri="{FF2B5EF4-FFF2-40B4-BE49-F238E27FC236}">
                <a16:creationId xmlns:a16="http://schemas.microsoft.com/office/drawing/2014/main" id="{F2257290-88E3-3D81-FFEB-D60BE6F65079}"/>
              </a:ext>
            </a:extLst>
          </p:cNvPr>
          <p:cNvSpPr txBox="1"/>
          <p:nvPr/>
        </p:nvSpPr>
        <p:spPr>
          <a:xfrm>
            <a:off x="474663" y="1138898"/>
            <a:ext cx="7886700" cy="300000"/>
          </a:xfrm>
          <a:prstGeom prst="rect">
            <a:avLst/>
          </a:prstGeom>
        </p:spPr>
        <p:txBody>
          <a:bodyPr wrap="square" anchor="t"/>
          <a:lstStyle/>
          <a:p>
            <a:r>
              <a:rPr lang="en-GB" sz="1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Without structured follow-up, only 10–12% of workshop content becomes lasting behavioural change.</a:t>
            </a:r>
          </a:p>
        </p:txBody>
      </p:sp>
      <p:sp>
        <p:nvSpPr>
          <p:cNvPr id="20" name="Key point band">
            <a:extLst>
              <a:ext uri="{FF2B5EF4-FFF2-40B4-BE49-F238E27FC236}">
                <a16:creationId xmlns:a16="http://schemas.microsoft.com/office/drawing/2014/main" id="{6CBD4ABA-BCC5-FA91-53B8-7305E489C35E}"/>
              </a:ext>
            </a:extLst>
          </p:cNvPr>
          <p:cNvSpPr/>
          <p:nvPr/>
        </p:nvSpPr>
        <p:spPr>
          <a:xfrm>
            <a:off x="475488" y="3675887"/>
            <a:ext cx="7882127" cy="530352"/>
          </a:xfrm>
          <a:prstGeom prst="roundRect">
            <a:avLst>
              <a:gd name="adj" fmla="val 14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txBody>
          <a:bodyPr wrap="square" lIns="182880" rIns="182880" anchor="ctr"/>
          <a:lstStyle/>
          <a:p>
            <a:pPr algn="ctr"/>
            <a:r>
              <a:rPr lang="en-US" sz="1000" b="1" dirty="0">
                <a:latin typeface="Poppins" panose="00000500000000000000" pitchFamily="2" charset="0"/>
                <a:cs typeface="Poppins" panose="00000500000000000000" pitchFamily="2" charset="0"/>
              </a:rPr>
              <a:t>I would love to work together and enhance skills, assist in looking at opportunities and helping you work smarter</a:t>
            </a:r>
          </a:p>
          <a:p>
            <a:pPr algn="ctr"/>
            <a:endParaRPr lang="en-US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/>
            <a:r>
              <a:rPr lang="en-US" sz="1000" b="1" dirty="0">
                <a:latin typeface="Poppins" panose="00000500000000000000" pitchFamily="2" charset="0"/>
                <a:cs typeface="Poppins" panose="00000500000000000000" pitchFamily="2" charset="0"/>
              </a:rPr>
              <a:t>Just call me </a:t>
            </a:r>
            <a:r>
              <a:rPr lang="en-US" sz="1000" b="1" dirty="0">
                <a:latin typeface="Poppins" panose="00000500000000000000" pitchFamily="2" charset="0"/>
                <a:cs typeface="Poppins" panose="00000500000000000000" pitchFamily="2" charset="0"/>
                <a:sym typeface="Wingdings" panose="05000000000000000000" pitchFamily="2" charset="2"/>
              </a:rPr>
              <a:t></a:t>
            </a:r>
            <a:endParaRPr lang="en-GB" sz="1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Pct 1">
            <a:extLst>
              <a:ext uri="{FF2B5EF4-FFF2-40B4-BE49-F238E27FC236}">
                <a16:creationId xmlns:a16="http://schemas.microsoft.com/office/drawing/2014/main" id="{11DC6898-AC84-D87A-3DD4-0005D9225742}"/>
              </a:ext>
            </a:extLst>
          </p:cNvPr>
          <p:cNvSpPr txBox="1"/>
          <p:nvPr/>
        </p:nvSpPr>
        <p:spPr>
          <a:xfrm>
            <a:off x="438912" y="1636776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90–95%</a:t>
            </a:r>
          </a:p>
        </p:txBody>
      </p:sp>
      <p:sp>
        <p:nvSpPr>
          <p:cNvPr id="22" name="Label 1">
            <a:extLst>
              <a:ext uri="{FF2B5EF4-FFF2-40B4-BE49-F238E27FC236}">
                <a16:creationId xmlns:a16="http://schemas.microsoft.com/office/drawing/2014/main" id="{10506892-5C91-C200-C587-4B87750155D2}"/>
              </a:ext>
            </a:extLst>
          </p:cNvPr>
          <p:cNvSpPr txBox="1"/>
          <p:nvPr/>
        </p:nvSpPr>
        <p:spPr>
          <a:xfrm>
            <a:off x="438912" y="2176272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53746"/>
                </a:solidFill>
                <a:latin typeface="Poppins"/>
              </a:rPr>
              <a:t>Worthwhile</a:t>
            </a:r>
          </a:p>
        </p:txBody>
      </p:sp>
      <p:sp>
        <p:nvSpPr>
          <p:cNvPr id="23" name="Desc 1">
            <a:extLst>
              <a:ext uri="{FF2B5EF4-FFF2-40B4-BE49-F238E27FC236}">
                <a16:creationId xmlns:a16="http://schemas.microsoft.com/office/drawing/2014/main" id="{F5F95DB2-5E54-AAB4-B746-8BC0A88FB4DC}"/>
              </a:ext>
            </a:extLst>
          </p:cNvPr>
          <p:cNvSpPr txBox="1"/>
          <p:nvPr/>
        </p:nvSpPr>
        <p:spPr>
          <a:xfrm>
            <a:off x="438912" y="2532888"/>
            <a:ext cx="160020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>
                <a:solidFill>
                  <a:srgbClr val="253746"/>
                </a:solidFill>
                <a:latin typeface="Poppins"/>
              </a:rPr>
              <a:t>leave believing the workshop was useful</a:t>
            </a:r>
          </a:p>
        </p:txBody>
      </p:sp>
      <p:sp>
        <p:nvSpPr>
          <p:cNvPr id="24" name="Accent 1">
            <a:extLst>
              <a:ext uri="{FF2B5EF4-FFF2-40B4-BE49-F238E27FC236}">
                <a16:creationId xmlns:a16="http://schemas.microsoft.com/office/drawing/2014/main" id="{B14D7B4F-350F-62EF-21F1-EDCFB73DD992}"/>
              </a:ext>
            </a:extLst>
          </p:cNvPr>
          <p:cNvSpPr/>
          <p:nvPr/>
        </p:nvSpPr>
        <p:spPr>
          <a:xfrm>
            <a:off x="841248" y="3218688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Pct 2">
            <a:extLst>
              <a:ext uri="{FF2B5EF4-FFF2-40B4-BE49-F238E27FC236}">
                <a16:creationId xmlns:a16="http://schemas.microsoft.com/office/drawing/2014/main" id="{0479F104-742C-00F8-71F2-95E5C5661F2A}"/>
              </a:ext>
            </a:extLst>
          </p:cNvPr>
          <p:cNvSpPr txBox="1"/>
          <p:nvPr/>
        </p:nvSpPr>
        <p:spPr>
          <a:xfrm>
            <a:off x="2450592" y="1636776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65–70%</a:t>
            </a:r>
          </a:p>
        </p:txBody>
      </p:sp>
      <p:sp>
        <p:nvSpPr>
          <p:cNvPr id="27" name="Label 2">
            <a:extLst>
              <a:ext uri="{FF2B5EF4-FFF2-40B4-BE49-F238E27FC236}">
                <a16:creationId xmlns:a16="http://schemas.microsoft.com/office/drawing/2014/main" id="{D3955E25-3925-DF2B-4024-4950BBB9E509}"/>
              </a:ext>
            </a:extLst>
          </p:cNvPr>
          <p:cNvSpPr txBox="1"/>
          <p:nvPr/>
        </p:nvSpPr>
        <p:spPr>
          <a:xfrm>
            <a:off x="2450592" y="2176272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53746"/>
                </a:solidFill>
                <a:latin typeface="Poppins"/>
              </a:rPr>
              <a:t>Intend to act</a:t>
            </a:r>
          </a:p>
        </p:txBody>
      </p:sp>
      <p:sp>
        <p:nvSpPr>
          <p:cNvPr id="28" name="Desc 2">
            <a:extLst>
              <a:ext uri="{FF2B5EF4-FFF2-40B4-BE49-F238E27FC236}">
                <a16:creationId xmlns:a16="http://schemas.microsoft.com/office/drawing/2014/main" id="{F61E2EE5-7E36-EA49-1DCA-3825BC8FF53C}"/>
              </a:ext>
            </a:extLst>
          </p:cNvPr>
          <p:cNvSpPr txBox="1"/>
          <p:nvPr/>
        </p:nvSpPr>
        <p:spPr>
          <a:xfrm>
            <a:off x="2450592" y="2532888"/>
            <a:ext cx="160020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>
                <a:solidFill>
                  <a:srgbClr val="253746"/>
                </a:solidFill>
                <a:latin typeface="Poppins"/>
              </a:rPr>
              <a:t>plan to do something differently</a:t>
            </a:r>
          </a:p>
        </p:txBody>
      </p:sp>
      <p:sp>
        <p:nvSpPr>
          <p:cNvPr id="29" name="Accent 2">
            <a:extLst>
              <a:ext uri="{FF2B5EF4-FFF2-40B4-BE49-F238E27FC236}">
                <a16:creationId xmlns:a16="http://schemas.microsoft.com/office/drawing/2014/main" id="{EE1DEC36-37A6-B611-755B-6D920A0D64E9}"/>
              </a:ext>
            </a:extLst>
          </p:cNvPr>
          <p:cNvSpPr/>
          <p:nvPr/>
        </p:nvSpPr>
        <p:spPr>
          <a:xfrm>
            <a:off x="2798063" y="3218688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Pct 3">
            <a:extLst>
              <a:ext uri="{FF2B5EF4-FFF2-40B4-BE49-F238E27FC236}">
                <a16:creationId xmlns:a16="http://schemas.microsoft.com/office/drawing/2014/main" id="{502ECD25-EBF6-6C2D-31D2-ECFE1E6EA34E}"/>
              </a:ext>
            </a:extLst>
          </p:cNvPr>
          <p:cNvSpPr txBox="1"/>
          <p:nvPr/>
        </p:nvSpPr>
        <p:spPr>
          <a:xfrm>
            <a:off x="4462272" y="1636776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20–25%</a:t>
            </a:r>
          </a:p>
        </p:txBody>
      </p:sp>
      <p:sp>
        <p:nvSpPr>
          <p:cNvPr id="32" name="Label 3">
            <a:extLst>
              <a:ext uri="{FF2B5EF4-FFF2-40B4-BE49-F238E27FC236}">
                <a16:creationId xmlns:a16="http://schemas.microsoft.com/office/drawing/2014/main" id="{82F7BBE5-DE2F-C257-BBCC-2D2C91F33A60}"/>
              </a:ext>
            </a:extLst>
          </p:cNvPr>
          <p:cNvSpPr txBox="1"/>
          <p:nvPr/>
        </p:nvSpPr>
        <p:spPr>
          <a:xfrm>
            <a:off x="4462272" y="2176272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53746"/>
                </a:solidFill>
                <a:latin typeface="Poppins"/>
              </a:rPr>
              <a:t>Initial change</a:t>
            </a:r>
          </a:p>
        </p:txBody>
      </p:sp>
      <p:sp>
        <p:nvSpPr>
          <p:cNvPr id="33" name="Desc 3">
            <a:extLst>
              <a:ext uri="{FF2B5EF4-FFF2-40B4-BE49-F238E27FC236}">
                <a16:creationId xmlns:a16="http://schemas.microsoft.com/office/drawing/2014/main" id="{4CC8EABB-2395-7B8C-5630-84819DBC4B39}"/>
              </a:ext>
            </a:extLst>
          </p:cNvPr>
          <p:cNvSpPr txBox="1"/>
          <p:nvPr/>
        </p:nvSpPr>
        <p:spPr>
          <a:xfrm>
            <a:off x="4462272" y="2532888"/>
            <a:ext cx="160020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 dirty="0">
                <a:solidFill>
                  <a:srgbClr val="253746"/>
                </a:solidFill>
                <a:latin typeface="Poppins"/>
              </a:rPr>
              <a:t>make a change in the </a:t>
            </a:r>
            <a:r>
              <a:rPr lang="en-US" sz="950" dirty="0">
                <a:solidFill>
                  <a:srgbClr val="253746"/>
                </a:solidFill>
                <a:latin typeface="Poppins"/>
              </a:rPr>
              <a:t>following month</a:t>
            </a:r>
            <a:endParaRPr sz="950" b="0" dirty="0">
              <a:solidFill>
                <a:srgbClr val="253746"/>
              </a:solidFill>
              <a:latin typeface="Poppins"/>
            </a:endParaRPr>
          </a:p>
        </p:txBody>
      </p:sp>
      <p:sp>
        <p:nvSpPr>
          <p:cNvPr id="34" name="Accent 3">
            <a:extLst>
              <a:ext uri="{FF2B5EF4-FFF2-40B4-BE49-F238E27FC236}">
                <a16:creationId xmlns:a16="http://schemas.microsoft.com/office/drawing/2014/main" id="{0259564F-1D4E-318D-DDBE-5B5B7C0001E3}"/>
              </a:ext>
            </a:extLst>
          </p:cNvPr>
          <p:cNvSpPr/>
          <p:nvPr/>
        </p:nvSpPr>
        <p:spPr>
          <a:xfrm>
            <a:off x="4754880" y="3218688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Pct 4">
            <a:extLst>
              <a:ext uri="{FF2B5EF4-FFF2-40B4-BE49-F238E27FC236}">
                <a16:creationId xmlns:a16="http://schemas.microsoft.com/office/drawing/2014/main" id="{5EB3A85F-76FF-537A-AA1F-37E6446881AE}"/>
              </a:ext>
            </a:extLst>
          </p:cNvPr>
          <p:cNvSpPr txBox="1"/>
          <p:nvPr/>
        </p:nvSpPr>
        <p:spPr>
          <a:xfrm>
            <a:off x="6473952" y="1636776"/>
            <a:ext cx="16002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sz="2400" b="1" dirty="0">
                <a:solidFill>
                  <a:srgbClr val="A63060"/>
                </a:solidFill>
                <a:latin typeface="Poppins"/>
              </a:rPr>
              <a:t>6-10%</a:t>
            </a:r>
          </a:p>
        </p:txBody>
      </p:sp>
      <p:sp>
        <p:nvSpPr>
          <p:cNvPr id="37" name="Label 4">
            <a:extLst>
              <a:ext uri="{FF2B5EF4-FFF2-40B4-BE49-F238E27FC236}">
                <a16:creationId xmlns:a16="http://schemas.microsoft.com/office/drawing/2014/main" id="{661280B0-3355-182D-E002-22B5F7596350}"/>
              </a:ext>
            </a:extLst>
          </p:cNvPr>
          <p:cNvSpPr txBox="1"/>
          <p:nvPr/>
        </p:nvSpPr>
        <p:spPr>
          <a:xfrm>
            <a:off x="6473952" y="2176272"/>
            <a:ext cx="16002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253746"/>
                </a:solidFill>
                <a:latin typeface="Poppins"/>
              </a:rPr>
              <a:t>Lasting change</a:t>
            </a:r>
          </a:p>
        </p:txBody>
      </p:sp>
      <p:sp>
        <p:nvSpPr>
          <p:cNvPr id="38" name="Desc 4">
            <a:extLst>
              <a:ext uri="{FF2B5EF4-FFF2-40B4-BE49-F238E27FC236}">
                <a16:creationId xmlns:a16="http://schemas.microsoft.com/office/drawing/2014/main" id="{DA017153-110B-CB7D-FC33-3208AF1D267E}"/>
              </a:ext>
            </a:extLst>
          </p:cNvPr>
          <p:cNvSpPr txBox="1"/>
          <p:nvPr/>
        </p:nvSpPr>
        <p:spPr>
          <a:xfrm>
            <a:off x="6473952" y="2532888"/>
            <a:ext cx="160020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50" b="0">
                <a:solidFill>
                  <a:srgbClr val="253746"/>
                </a:solidFill>
                <a:latin typeface="Poppins"/>
              </a:rPr>
              <a:t>sustain new behaviour months later</a:t>
            </a:r>
          </a:p>
        </p:txBody>
      </p:sp>
      <p:sp>
        <p:nvSpPr>
          <p:cNvPr id="39" name="Accent 4">
            <a:extLst>
              <a:ext uri="{FF2B5EF4-FFF2-40B4-BE49-F238E27FC236}">
                <a16:creationId xmlns:a16="http://schemas.microsoft.com/office/drawing/2014/main" id="{649E97D4-D366-DF7F-305F-573023658143}"/>
              </a:ext>
            </a:extLst>
          </p:cNvPr>
          <p:cNvSpPr/>
          <p:nvPr/>
        </p:nvSpPr>
        <p:spPr>
          <a:xfrm>
            <a:off x="6711696" y="3218688"/>
            <a:ext cx="905256" cy="54864"/>
          </a:xfrm>
          <a:prstGeom prst="rect">
            <a:avLst/>
          </a:prstGeom>
          <a:solidFill>
            <a:srgbClr val="F6D9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row 1">
            <a:extLst>
              <a:ext uri="{FF2B5EF4-FFF2-40B4-BE49-F238E27FC236}">
                <a16:creationId xmlns:a16="http://schemas.microsoft.com/office/drawing/2014/main" id="{E208120B-5C66-5E87-2B05-65050A5511BA}"/>
              </a:ext>
            </a:extLst>
          </p:cNvPr>
          <p:cNvSpPr/>
          <p:nvPr/>
        </p:nvSpPr>
        <p:spPr>
          <a:xfrm>
            <a:off x="6143881" y="2043878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Arrow 1">
            <a:extLst>
              <a:ext uri="{FF2B5EF4-FFF2-40B4-BE49-F238E27FC236}">
                <a16:creationId xmlns:a16="http://schemas.microsoft.com/office/drawing/2014/main" id="{8A1D13E2-0BEF-DD5E-23C2-8746AEA989FA}"/>
              </a:ext>
            </a:extLst>
          </p:cNvPr>
          <p:cNvSpPr/>
          <p:nvPr/>
        </p:nvSpPr>
        <p:spPr>
          <a:xfrm>
            <a:off x="4160178" y="2043878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Arrow 1">
            <a:extLst>
              <a:ext uri="{FF2B5EF4-FFF2-40B4-BE49-F238E27FC236}">
                <a16:creationId xmlns:a16="http://schemas.microsoft.com/office/drawing/2014/main" id="{7422ACE1-2EA6-6E7D-57E9-5B55819F35D9}"/>
              </a:ext>
            </a:extLst>
          </p:cNvPr>
          <p:cNvSpPr/>
          <p:nvPr/>
        </p:nvSpPr>
        <p:spPr>
          <a:xfrm>
            <a:off x="2168984" y="2043878"/>
            <a:ext cx="210000" cy="210000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775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CDF5AA-7470-95F8-BF43-96588DFAF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B9A2F535-2199-1393-87F4-074E4112A7FD}"/>
              </a:ext>
            </a:extLst>
          </p:cNvPr>
          <p:cNvSpPr txBox="1"/>
          <p:nvPr/>
        </p:nvSpPr>
        <p:spPr>
          <a:xfrm>
            <a:off x="2991284" y="555636"/>
            <a:ext cx="28905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Thank you</a:t>
            </a:r>
            <a:br>
              <a:rPr lang="en-GB" sz="2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</a:br>
            <a:r>
              <a:rPr lang="en-GB" sz="2800" dirty="0">
                <a:solidFill>
                  <a:srgbClr val="F6D951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for your time!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A44C7A-DA77-5DC8-C47F-A8F1C4194511}"/>
              </a:ext>
            </a:extLst>
          </p:cNvPr>
          <p:cNvSpPr txBox="1"/>
          <p:nvPr/>
        </p:nvSpPr>
        <p:spPr>
          <a:xfrm>
            <a:off x="1441621" y="1823429"/>
            <a:ext cx="6096000" cy="159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1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hope it has given you the confidence to spot a bridging or development opportunity and act on it in a way in a way your business is comfortable with.</a:t>
            </a:r>
          </a:p>
          <a:p>
            <a:pPr algn="ctr">
              <a:lnSpc>
                <a:spcPct val="150000"/>
              </a:lnSpc>
            </a:pPr>
            <a:endParaRPr lang="en-GB" sz="11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GB" sz="11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GB" sz="11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GB" sz="11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 to you: any questions?</a:t>
            </a:r>
            <a:endParaRPr lang="en-US" sz="1100" b="1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865352"/>
      </p:ext>
    </p:extLst>
  </p:cSld>
  <p:clrMapOvr>
    <a:masterClrMapping/>
  </p:clrMapOvr>
</p:sld>
</file>

<file path=ppt/theme/theme1.xml><?xml version="1.0" encoding="utf-8"?>
<a:theme xmlns:a="http://schemas.openxmlformats.org/drawingml/2006/main" name="Power Point Template Pepper">
  <a:themeElements>
    <a:clrScheme name="Pepper">
      <a:dk1>
        <a:srgbClr val="000000"/>
      </a:dk1>
      <a:lt1>
        <a:srgbClr val="FFFFFF"/>
      </a:lt1>
      <a:dk2>
        <a:srgbClr val="DF0024"/>
      </a:dk2>
      <a:lt2>
        <a:srgbClr val="006845"/>
      </a:lt2>
      <a:accent1>
        <a:srgbClr val="253746"/>
      </a:accent1>
      <a:accent2>
        <a:srgbClr val="A83D72"/>
      </a:accent2>
      <a:accent3>
        <a:srgbClr val="7F7F7F"/>
      </a:accent3>
      <a:accent4>
        <a:srgbClr val="FFD100"/>
      </a:accent4>
      <a:accent5>
        <a:srgbClr val="D1D3D4"/>
      </a:accent5>
      <a:accent6>
        <a:srgbClr val="ED8B00"/>
      </a:accent6>
      <a:hlink>
        <a:srgbClr val="DF0024"/>
      </a:hlink>
      <a:folHlink>
        <a:srgbClr val="BFBFBF"/>
      </a:folHlink>
    </a:clrScheme>
    <a:fontScheme name="Pep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hart Line">
      <a:srgbClr val="868689"/>
    </a:custClr>
    <a:custClr name="Chart Text">
      <a:srgbClr val="595959"/>
    </a:custClr>
    <a:custClr name="Table Body">
      <a:srgbClr val="D9D9D9"/>
    </a:custClr>
    <a:custClr name="Timeline Light Grey">
      <a:srgbClr val="F2EFEC"/>
    </a:custClr>
  </a:custClrLst>
  <a:extLst>
    <a:ext uri="{05A4C25C-085E-4340-85A3-A5531E510DB2}">
      <thm15:themeFamily xmlns:thm15="http://schemas.microsoft.com/office/thememl/2012/main" name="Power Point Template Pepper.potx" id="{73ACCEE6-CDF4-48DB-85CB-031FD3AE861E}" vid="{6CC2D50A-401C-441A-8E17-FD09A8F5E8E4}"/>
    </a:ext>
  </a:extLst>
</a:theme>
</file>

<file path=ppt/theme/theme2.xml><?xml version="1.0" encoding="utf-8"?>
<a:theme xmlns:a="http://schemas.openxmlformats.org/drawingml/2006/main" name="1_Power Point Template Pepper">
  <a:themeElements>
    <a:clrScheme name="Pepper">
      <a:dk1>
        <a:srgbClr val="000000"/>
      </a:dk1>
      <a:lt1>
        <a:srgbClr val="FFFFFF"/>
      </a:lt1>
      <a:dk2>
        <a:srgbClr val="DF0024"/>
      </a:dk2>
      <a:lt2>
        <a:srgbClr val="006845"/>
      </a:lt2>
      <a:accent1>
        <a:srgbClr val="253746"/>
      </a:accent1>
      <a:accent2>
        <a:srgbClr val="A83D72"/>
      </a:accent2>
      <a:accent3>
        <a:srgbClr val="7F7F7F"/>
      </a:accent3>
      <a:accent4>
        <a:srgbClr val="FFD100"/>
      </a:accent4>
      <a:accent5>
        <a:srgbClr val="D1D3D4"/>
      </a:accent5>
      <a:accent6>
        <a:srgbClr val="ED8B00"/>
      </a:accent6>
      <a:hlink>
        <a:srgbClr val="DF0024"/>
      </a:hlink>
      <a:folHlink>
        <a:srgbClr val="BFBFBF"/>
      </a:folHlink>
    </a:clrScheme>
    <a:fontScheme name="Pepp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Chart Line">
      <a:srgbClr val="868689"/>
    </a:custClr>
    <a:custClr name="Chart Text">
      <a:srgbClr val="595959"/>
    </a:custClr>
    <a:custClr name="Table Body">
      <a:srgbClr val="D9D9D9"/>
    </a:custClr>
    <a:custClr name="Timeline Light Grey">
      <a:srgbClr val="F2EFEC"/>
    </a:custClr>
  </a:custClrLst>
  <a:extLst>
    <a:ext uri="{05A4C25C-085E-4340-85A3-A5531E510DB2}">
      <thm15:themeFamily xmlns:thm15="http://schemas.microsoft.com/office/thememl/2012/main" name="Power Point Template Pepper.potx" id="{73ACCEE6-CDF4-48DB-85CB-031FD3AE861E}" vid="{6CC2D50A-401C-441A-8E17-FD09A8F5E8E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1873</Words>
  <Application>Microsoft Office PowerPoint</Application>
  <PresentationFormat>On-screen Show (16:9)</PresentationFormat>
  <Paragraphs>270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ＭＳ Ｐゴシック</vt:lpstr>
      <vt:lpstr>Arial</vt:lpstr>
      <vt:lpstr>Calibri</vt:lpstr>
      <vt:lpstr>Poppins</vt:lpstr>
      <vt:lpstr>Poppins Medium</vt:lpstr>
      <vt:lpstr>Power Point Template Pepper</vt:lpstr>
      <vt:lpstr>1_Power Point Template Pepper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 Jay</dc:creator>
  <cp:lastModifiedBy>Claire Budden</cp:lastModifiedBy>
  <cp:revision>700</cp:revision>
  <cp:lastPrinted>2026-10-19T14:54:39Z</cp:lastPrinted>
  <dcterms:created xsi:type="dcterms:W3CDTF">2016-03-04T09:42:13Z</dcterms:created>
  <dcterms:modified xsi:type="dcterms:W3CDTF">2026-10-19T15:36:41Z</dcterms:modified>
</cp:coreProperties>
</file>